
<file path=[Content_Types].xml><?xml version="1.0" encoding="utf-8"?>
<Types xmlns="http://schemas.openxmlformats.org/package/2006/content-types">
  <Default Extension="jpg" ContentType="image/jp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78" r:id="rId4"/>
    <p:sldId id="266" r:id="rId5"/>
    <p:sldId id="268" r:id="rId6"/>
    <p:sldId id="274" r:id="rId7"/>
    <p:sldId id="275" r:id="rId8"/>
    <p:sldId id="276" r:id="rId9"/>
    <p:sldId id="277" r:id="rId10"/>
  </p:sldIdLst>
  <p:sldSz cx="10693400" cy="7562850"/>
  <p:notesSz cx="10693400" cy="75628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3"/>
    <p:restoredTop sz="94633"/>
  </p:normalViewPr>
  <p:slideViewPr>
    <p:cSldViewPr>
      <p:cViewPr varScale="1">
        <p:scale>
          <a:sx n="77" d="100"/>
          <a:sy n="77" d="100"/>
        </p:scale>
        <p:origin x="1600" y="19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media/image3.jpg>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161819" y="1280988"/>
            <a:ext cx="6369761" cy="58928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604010" y="4235196"/>
            <a:ext cx="7485380" cy="189071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6/8/21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00" b="0"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6/8/21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00" b="0" i="0">
                <a:solidFill>
                  <a:schemeClr val="tx1"/>
                </a:solidFill>
                <a:latin typeface="Arial"/>
                <a:cs typeface="Arial"/>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9455"/>
            <a:ext cx="4651629" cy="499148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6/8/21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6/8/21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6/8/21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268214" y="2707452"/>
            <a:ext cx="8156971" cy="1158875"/>
          </a:xfrm>
          <a:prstGeom prst="rect">
            <a:avLst/>
          </a:prstGeom>
        </p:spPr>
        <p:txBody>
          <a:bodyPr wrap="square" lIns="0" tIns="0" rIns="0" bIns="0">
            <a:spAutoFit/>
          </a:bodyPr>
          <a:lstStyle>
            <a:lvl1pPr>
              <a:defRPr sz="3700" b="0" i="0">
                <a:solidFill>
                  <a:schemeClr val="tx1"/>
                </a:solidFill>
                <a:latin typeface="Arial"/>
                <a:cs typeface="Arial"/>
              </a:defRPr>
            </a:lvl1pPr>
          </a:lstStyle>
          <a:p>
            <a:endParaRPr/>
          </a:p>
        </p:txBody>
      </p:sp>
      <p:sp>
        <p:nvSpPr>
          <p:cNvPr id="3" name="Holder 3"/>
          <p:cNvSpPr>
            <a:spLocks noGrp="1"/>
          </p:cNvSpPr>
          <p:nvPr>
            <p:ph type="body" idx="1"/>
          </p:nvPr>
        </p:nvSpPr>
        <p:spPr>
          <a:xfrm>
            <a:off x="419252" y="3123161"/>
            <a:ext cx="9854894" cy="230759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635756" y="7033450"/>
            <a:ext cx="3421888" cy="37814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6/8/21</a:t>
            </a:fld>
            <a:endParaRPr lang="en-US"/>
          </a:p>
        </p:txBody>
      </p:sp>
      <p:sp>
        <p:nvSpPr>
          <p:cNvPr id="6" name="Holder 6"/>
          <p:cNvSpPr>
            <a:spLocks noGrp="1"/>
          </p:cNvSpPr>
          <p:nvPr>
            <p:ph type="sldNum" sz="quarter" idx="7"/>
          </p:nvPr>
        </p:nvSpPr>
        <p:spPr>
          <a:xfrm>
            <a:off x="7699248" y="7033450"/>
            <a:ext cx="2459482" cy="37814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2021nriroadmap.dese.gov.au/"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8214" y="1724025"/>
            <a:ext cx="8156971" cy="1158875"/>
          </a:xfrm>
          <a:prstGeom prst="rect">
            <a:avLst/>
          </a:prstGeom>
        </p:spPr>
        <p:txBody>
          <a:bodyPr vert="horz" wrap="square" lIns="0" tIns="12065" rIns="0" bIns="0" rtlCol="0">
            <a:spAutoFit/>
          </a:bodyPr>
          <a:lstStyle/>
          <a:p>
            <a:pPr algn="ctr">
              <a:lnSpc>
                <a:spcPct val="100000"/>
              </a:lnSpc>
              <a:spcBef>
                <a:spcPts val="95"/>
              </a:spcBef>
            </a:pPr>
            <a:r>
              <a:rPr spc="-265" dirty="0"/>
              <a:t>ACCESS-NRI</a:t>
            </a:r>
          </a:p>
          <a:p>
            <a:pPr algn="ctr">
              <a:lnSpc>
                <a:spcPct val="100000"/>
              </a:lnSpc>
              <a:spcBef>
                <a:spcPts val="50"/>
              </a:spcBef>
            </a:pPr>
            <a:r>
              <a:rPr lang="en-US" spc="30" dirty="0"/>
              <a:t>What it is, Current status and plans</a:t>
            </a:r>
            <a:endParaRPr spc="5" dirty="0"/>
          </a:p>
        </p:txBody>
      </p:sp>
      <p:sp>
        <p:nvSpPr>
          <p:cNvPr id="3" name="object 3"/>
          <p:cNvSpPr txBox="1"/>
          <p:nvPr/>
        </p:nvSpPr>
        <p:spPr>
          <a:xfrm>
            <a:off x="2400998" y="3763674"/>
            <a:ext cx="5891402" cy="1832553"/>
          </a:xfrm>
          <a:prstGeom prst="rect">
            <a:avLst/>
          </a:prstGeom>
        </p:spPr>
        <p:txBody>
          <a:bodyPr vert="horz" wrap="square" lIns="0" tIns="196850" rIns="0" bIns="0" rtlCol="0">
            <a:spAutoFit/>
          </a:bodyPr>
          <a:lstStyle/>
          <a:p>
            <a:pPr algn="ctr">
              <a:lnSpc>
                <a:spcPct val="100000"/>
              </a:lnSpc>
              <a:spcBef>
                <a:spcPts val="1550"/>
              </a:spcBef>
            </a:pPr>
            <a:r>
              <a:rPr lang="en-US" sz="2500" b="1" spc="-30" dirty="0">
                <a:solidFill>
                  <a:srgbClr val="009051"/>
                </a:solidFill>
                <a:latin typeface="Arial"/>
                <a:cs typeface="Arial"/>
              </a:rPr>
              <a:t>Richard Coleman</a:t>
            </a:r>
            <a:endParaRPr sz="2500" dirty="0">
              <a:latin typeface="Arial"/>
              <a:cs typeface="Arial"/>
            </a:endParaRPr>
          </a:p>
          <a:p>
            <a:pPr marL="3810" algn="ctr">
              <a:lnSpc>
                <a:spcPct val="100000"/>
              </a:lnSpc>
              <a:spcBef>
                <a:spcPts val="1105"/>
              </a:spcBef>
            </a:pPr>
            <a:r>
              <a:rPr lang="en-US" sz="1600" i="1" spc="-114" dirty="0">
                <a:latin typeface="Arial"/>
                <a:cs typeface="Arial"/>
              </a:rPr>
              <a:t>Interim Director</a:t>
            </a:r>
            <a:r>
              <a:rPr sz="1600" i="1" spc="-114" dirty="0">
                <a:latin typeface="Arial"/>
                <a:cs typeface="Arial"/>
              </a:rPr>
              <a:t>,</a:t>
            </a:r>
            <a:r>
              <a:rPr sz="1600" i="1" spc="-35" dirty="0">
                <a:latin typeface="Arial"/>
                <a:cs typeface="Arial"/>
              </a:rPr>
              <a:t> </a:t>
            </a:r>
            <a:r>
              <a:rPr sz="1600" i="1" spc="-165" dirty="0">
                <a:latin typeface="Arial"/>
                <a:cs typeface="Arial"/>
              </a:rPr>
              <a:t>A</a:t>
            </a:r>
            <a:r>
              <a:rPr sz="1600" i="1" spc="-210" dirty="0">
                <a:latin typeface="Arial"/>
                <a:cs typeface="Arial"/>
              </a:rPr>
              <a:t>C</a:t>
            </a:r>
            <a:r>
              <a:rPr sz="1600" i="1" spc="-280" dirty="0">
                <a:latin typeface="Arial"/>
                <a:cs typeface="Arial"/>
              </a:rPr>
              <a:t>C</a:t>
            </a:r>
            <a:r>
              <a:rPr sz="1600" i="1" spc="-250" dirty="0">
                <a:latin typeface="Arial"/>
                <a:cs typeface="Arial"/>
              </a:rPr>
              <a:t>E</a:t>
            </a:r>
            <a:r>
              <a:rPr sz="1600" i="1" spc="-350" dirty="0">
                <a:latin typeface="Arial"/>
                <a:cs typeface="Arial"/>
              </a:rPr>
              <a:t>SS</a:t>
            </a:r>
            <a:r>
              <a:rPr sz="1600" i="1" spc="105" dirty="0">
                <a:latin typeface="Arial"/>
                <a:cs typeface="Arial"/>
              </a:rPr>
              <a:t>-</a:t>
            </a:r>
            <a:r>
              <a:rPr sz="1600" i="1" spc="-140" dirty="0">
                <a:latin typeface="Arial"/>
                <a:cs typeface="Arial"/>
              </a:rPr>
              <a:t>NR</a:t>
            </a:r>
            <a:r>
              <a:rPr sz="1600" i="1" spc="-25" dirty="0">
                <a:latin typeface="Arial"/>
                <a:cs typeface="Arial"/>
              </a:rPr>
              <a:t>I</a:t>
            </a:r>
            <a:r>
              <a:rPr lang="en-US" sz="1600" i="1" spc="-25" dirty="0">
                <a:latin typeface="Arial"/>
                <a:cs typeface="Arial"/>
              </a:rPr>
              <a:t> project</a:t>
            </a:r>
          </a:p>
          <a:p>
            <a:pPr marL="3810" algn="ctr">
              <a:lnSpc>
                <a:spcPct val="100000"/>
              </a:lnSpc>
              <a:spcBef>
                <a:spcPts val="1105"/>
              </a:spcBef>
            </a:pPr>
            <a:endParaRPr sz="1600" dirty="0">
              <a:latin typeface="Arial"/>
              <a:cs typeface="Arial"/>
            </a:endParaRPr>
          </a:p>
          <a:p>
            <a:pPr algn="ctr">
              <a:lnSpc>
                <a:spcPct val="100000"/>
              </a:lnSpc>
            </a:pPr>
            <a:r>
              <a:rPr sz="1500" i="1" spc="-40" dirty="0">
                <a:latin typeface="Arial"/>
                <a:cs typeface="Arial"/>
              </a:rPr>
              <a:t>Emeritus</a:t>
            </a:r>
            <a:r>
              <a:rPr lang="en-US" sz="1500" i="1" spc="-40" dirty="0">
                <a:latin typeface="Arial"/>
                <a:cs typeface="Arial"/>
              </a:rPr>
              <a:t> Professor</a:t>
            </a:r>
            <a:r>
              <a:rPr sz="1500" i="1" spc="-40" dirty="0">
                <a:latin typeface="Arial"/>
                <a:cs typeface="Arial"/>
              </a:rPr>
              <a:t>,</a:t>
            </a:r>
            <a:r>
              <a:rPr sz="1500" i="1" spc="5" dirty="0">
                <a:latin typeface="Arial"/>
                <a:cs typeface="Arial"/>
              </a:rPr>
              <a:t> </a:t>
            </a:r>
            <a:r>
              <a:rPr lang="en-US" sz="1500" i="1" spc="-35" dirty="0">
                <a:latin typeface="Arial"/>
                <a:cs typeface="Arial"/>
              </a:rPr>
              <a:t>University of Tasmania</a:t>
            </a:r>
            <a:r>
              <a:rPr sz="1500" i="1" spc="-25" dirty="0">
                <a:latin typeface="Arial"/>
                <a:cs typeface="Arial"/>
              </a:rPr>
              <a:t>,</a:t>
            </a:r>
            <a:r>
              <a:rPr sz="1500" i="1" spc="10" dirty="0">
                <a:latin typeface="Arial"/>
                <a:cs typeface="Arial"/>
              </a:rPr>
              <a:t> </a:t>
            </a:r>
            <a:r>
              <a:rPr lang="en-US" sz="1500" i="1" spc="-20" dirty="0">
                <a:latin typeface="Arial"/>
                <a:cs typeface="Arial"/>
              </a:rPr>
              <a:t>Hobart</a:t>
            </a:r>
            <a:r>
              <a:rPr sz="1500" i="1" spc="-20" dirty="0">
                <a:latin typeface="Arial"/>
                <a:cs typeface="Arial"/>
              </a:rPr>
              <a:t>,</a:t>
            </a:r>
            <a:r>
              <a:rPr sz="1500" i="1" spc="10" dirty="0">
                <a:latin typeface="Arial"/>
                <a:cs typeface="Arial"/>
              </a:rPr>
              <a:t> </a:t>
            </a:r>
            <a:r>
              <a:rPr sz="1500" i="1" dirty="0">
                <a:latin typeface="Arial"/>
                <a:cs typeface="Arial"/>
              </a:rPr>
              <a:t>Australia</a:t>
            </a:r>
            <a:endParaRPr sz="1500" dirty="0">
              <a:latin typeface="Arial"/>
              <a:cs typeface="Arial"/>
            </a:endParaRPr>
          </a:p>
          <a:p>
            <a:pPr marL="635" algn="ctr">
              <a:lnSpc>
                <a:spcPct val="100000"/>
              </a:lnSpc>
              <a:spcBef>
                <a:spcPts val="100"/>
              </a:spcBef>
            </a:pPr>
            <a:r>
              <a:rPr sz="1500" i="1" spc="-5" dirty="0">
                <a:latin typeface="Arial"/>
                <a:cs typeface="Arial"/>
              </a:rPr>
              <a:t>email: </a:t>
            </a:r>
            <a:r>
              <a:rPr lang="en-US" sz="1500" i="1" spc="-40" dirty="0" err="1">
                <a:latin typeface="Arial"/>
                <a:cs typeface="Arial"/>
              </a:rPr>
              <a:t>Richard.Coleman@utas.edu.au</a:t>
            </a:r>
            <a:endParaRPr sz="1500" dirty="0">
              <a:latin typeface="Arial"/>
              <a:cs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32100" y="276225"/>
            <a:ext cx="4267200" cy="581569"/>
          </a:xfrm>
          <a:prstGeom prst="rect">
            <a:avLst/>
          </a:prstGeom>
        </p:spPr>
        <p:txBody>
          <a:bodyPr vert="horz" wrap="square" lIns="0" tIns="12065" rIns="0" bIns="0" rtlCol="0">
            <a:spAutoFit/>
          </a:bodyPr>
          <a:lstStyle/>
          <a:p>
            <a:pPr marL="12700">
              <a:lnSpc>
                <a:spcPct val="100000"/>
              </a:lnSpc>
              <a:spcBef>
                <a:spcPts val="95"/>
              </a:spcBef>
            </a:pPr>
            <a:r>
              <a:rPr spc="-180" dirty="0"/>
              <a:t>W</a:t>
            </a:r>
            <a:r>
              <a:rPr spc="-105" dirty="0"/>
              <a:t>h</a:t>
            </a:r>
            <a:r>
              <a:rPr spc="-310" dirty="0"/>
              <a:t>a</a:t>
            </a:r>
            <a:r>
              <a:rPr spc="210" dirty="0"/>
              <a:t>t</a:t>
            </a:r>
            <a:r>
              <a:rPr spc="-175" dirty="0"/>
              <a:t> </a:t>
            </a:r>
            <a:r>
              <a:rPr spc="30" dirty="0"/>
              <a:t>i</a:t>
            </a:r>
            <a:r>
              <a:rPr spc="-405" dirty="0"/>
              <a:t>s</a:t>
            </a:r>
            <a:r>
              <a:rPr spc="-170" dirty="0"/>
              <a:t> </a:t>
            </a:r>
            <a:r>
              <a:rPr lang="en-US" spc="-340" dirty="0"/>
              <a:t>ACCESS-NRI</a:t>
            </a:r>
            <a:endParaRPr spc="-345" dirty="0"/>
          </a:p>
        </p:txBody>
      </p:sp>
      <p:sp>
        <p:nvSpPr>
          <p:cNvPr id="3" name="object 3"/>
          <p:cNvSpPr txBox="1"/>
          <p:nvPr/>
        </p:nvSpPr>
        <p:spPr>
          <a:xfrm>
            <a:off x="927100" y="865505"/>
            <a:ext cx="9176718" cy="2230482"/>
          </a:xfrm>
          <a:prstGeom prst="rect">
            <a:avLst/>
          </a:prstGeom>
        </p:spPr>
        <p:txBody>
          <a:bodyPr vert="horz" wrap="square" lIns="0" tIns="15240" rIns="0" bIns="0" rtlCol="0">
            <a:spAutoFit/>
          </a:bodyPr>
          <a:lstStyle/>
          <a:p>
            <a:pPr marL="12700" marR="5715" algn="just">
              <a:lnSpc>
                <a:spcPct val="100800"/>
              </a:lnSpc>
              <a:spcBef>
                <a:spcPts val="890"/>
              </a:spcBef>
            </a:pPr>
            <a:r>
              <a:rPr sz="2400" spc="-300" dirty="0">
                <a:latin typeface="Arial"/>
                <a:cs typeface="Arial"/>
              </a:rPr>
              <a:t>ACCESS</a:t>
            </a:r>
            <a:r>
              <a:rPr lang="en-US" sz="2400" spc="-300" dirty="0">
                <a:latin typeface="Arial"/>
                <a:cs typeface="Arial"/>
              </a:rPr>
              <a:t> </a:t>
            </a:r>
            <a:r>
              <a:rPr lang="en-AU" sz="2400" spc="-105" dirty="0">
                <a:latin typeface="Arial"/>
                <a:cs typeface="Arial"/>
              </a:rPr>
              <a:t>National Research Infrastructure (NRI) will provide a software engineering facility for Australia’s Earth Systems research, including weather, climate, decadal, and other areas. Hosted by ANU, the NRI will build collaborative research infrastructure to accelerate research, enable new research not now possible, use computing and data resources more efficiently and future-proof Australia’s investment in key research areas. </a:t>
            </a:r>
            <a:endParaRPr sz="2400" dirty="0">
              <a:latin typeface="Arial"/>
              <a:cs typeface="Arial"/>
            </a:endParaRPr>
          </a:p>
        </p:txBody>
      </p:sp>
      <p:pic>
        <p:nvPicPr>
          <p:cNvPr id="4" name="object 2">
            <a:extLst>
              <a:ext uri="{FF2B5EF4-FFF2-40B4-BE49-F238E27FC236}">
                <a16:creationId xmlns:a16="http://schemas.microsoft.com/office/drawing/2014/main" id="{61EB5426-F434-0E4A-87EA-C2070D856B4D}"/>
              </a:ext>
            </a:extLst>
          </p:cNvPr>
          <p:cNvPicPr/>
          <p:nvPr/>
        </p:nvPicPr>
        <p:blipFill>
          <a:blip r:embed="rId2" cstate="print"/>
          <a:stretch>
            <a:fillRect/>
          </a:stretch>
        </p:blipFill>
        <p:spPr>
          <a:xfrm>
            <a:off x="774700" y="3171825"/>
            <a:ext cx="9448800" cy="396239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32100" y="733425"/>
            <a:ext cx="4267200" cy="581569"/>
          </a:xfrm>
          <a:prstGeom prst="rect">
            <a:avLst/>
          </a:prstGeom>
        </p:spPr>
        <p:txBody>
          <a:bodyPr vert="horz" wrap="square" lIns="0" tIns="12065" rIns="0" bIns="0" rtlCol="0">
            <a:spAutoFit/>
          </a:bodyPr>
          <a:lstStyle/>
          <a:p>
            <a:pPr marL="12700">
              <a:lnSpc>
                <a:spcPct val="100000"/>
              </a:lnSpc>
              <a:spcBef>
                <a:spcPts val="95"/>
              </a:spcBef>
            </a:pPr>
            <a:r>
              <a:rPr lang="en-US" spc="-180" dirty="0"/>
              <a:t>ACCESS-NRI aims to:</a:t>
            </a:r>
            <a:endParaRPr spc="-345" dirty="0"/>
          </a:p>
        </p:txBody>
      </p:sp>
      <p:sp>
        <p:nvSpPr>
          <p:cNvPr id="3" name="object 3"/>
          <p:cNvSpPr txBox="1"/>
          <p:nvPr/>
        </p:nvSpPr>
        <p:spPr>
          <a:xfrm>
            <a:off x="774700" y="1419225"/>
            <a:ext cx="9067800" cy="4062779"/>
          </a:xfrm>
          <a:prstGeom prst="rect">
            <a:avLst/>
          </a:prstGeom>
        </p:spPr>
        <p:txBody>
          <a:bodyPr vert="horz" wrap="square" lIns="0" tIns="15240" rIns="0" bIns="0" rtlCol="0">
            <a:spAutoFit/>
          </a:bodyPr>
          <a:lstStyle/>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kumimoji="0" lang="en-US" sz="2400" b="0" i="0" u="none" strike="noStrike" kern="1200" cap="none" spc="-100" normalizeH="0" baseline="0" noProof="0" dirty="0">
                <a:ln>
                  <a:noFill/>
                </a:ln>
                <a:solidFill>
                  <a:prstClr val="black"/>
                </a:solidFill>
                <a:effectLst/>
                <a:uLnTx/>
                <a:uFillTx/>
                <a:latin typeface="Arial"/>
                <a:ea typeface="+mn-ea"/>
                <a:cs typeface="Arial"/>
              </a:rPr>
              <a:t>Avoid the loss of a national weather, climate and Earth systems modelling capability that is inevitable in </a:t>
            </a:r>
            <a:r>
              <a:rPr kumimoji="0" lang="en-US" sz="2400" b="0" i="0" u="none" strike="noStrike" kern="1200" cap="none" spc="-100" normalizeH="0" baseline="0" noProof="0" dirty="0" err="1">
                <a:ln>
                  <a:noFill/>
                </a:ln>
                <a:solidFill>
                  <a:prstClr val="black"/>
                </a:solidFill>
                <a:effectLst/>
                <a:uLnTx/>
                <a:uFillTx/>
                <a:latin typeface="Arial"/>
                <a:ea typeface="+mn-ea"/>
                <a:cs typeface="Arial"/>
              </a:rPr>
              <a:t>th</a:t>
            </a:r>
            <a:r>
              <a:rPr lang="en-US" sz="2400" spc="-100" dirty="0">
                <a:solidFill>
                  <a:prstClr val="black"/>
                </a:solidFill>
                <a:latin typeface="Arial"/>
                <a:cs typeface="Arial"/>
              </a:rPr>
              <a:t>e absence of a new facility to host a properly software engineering system that meets world standards, and designs and manages the software transition needed for </a:t>
            </a:r>
            <a:r>
              <a:rPr lang="en-US" sz="2400" spc="-100" dirty="0" err="1">
                <a:solidFill>
                  <a:prstClr val="black"/>
                </a:solidFill>
                <a:latin typeface="Arial"/>
                <a:cs typeface="Arial"/>
              </a:rPr>
              <a:t>exascale</a:t>
            </a:r>
            <a:r>
              <a:rPr lang="en-US" sz="2400" spc="-100" dirty="0">
                <a:solidFill>
                  <a:prstClr val="black"/>
                </a:solidFill>
                <a:latin typeface="Arial"/>
                <a:cs typeface="Arial"/>
              </a:rPr>
              <a:t> computing and an explosion of big data</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a:solidFill>
                  <a:prstClr val="black"/>
                </a:solidFill>
                <a:latin typeface="Arial"/>
                <a:cs typeface="Arial"/>
              </a:rPr>
              <a:t>Significantly enhance research capability in weather, climate, decadal and Earth Systems modelling necessary for Australia to navigate environmental change</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kumimoji="0" lang="en-US" sz="2400" b="0" i="0" u="none" strike="noStrike" kern="1200" cap="none" spc="-100" normalizeH="0" baseline="0" noProof="0" dirty="0">
                <a:ln>
                  <a:noFill/>
                </a:ln>
                <a:solidFill>
                  <a:prstClr val="black"/>
                </a:solidFill>
                <a:effectLst/>
                <a:uLnTx/>
                <a:uFillTx/>
                <a:latin typeface="Arial"/>
                <a:ea typeface="+mn-ea"/>
                <a:cs typeface="Arial"/>
              </a:rPr>
              <a:t>Accelerate research in support of policy makers at the forefront of economy-wide grand challenges, including hazard projections, water security, extreme events, emergency management, etc.</a:t>
            </a:r>
          </a:p>
        </p:txBody>
      </p:sp>
    </p:spTree>
    <p:extLst>
      <p:ext uri="{BB962C8B-B14F-4D97-AF65-F5344CB8AC3E}">
        <p14:creationId xmlns:p14="http://schemas.microsoft.com/office/powerpoint/2010/main" val="286380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70669" y="1434782"/>
            <a:ext cx="8910955" cy="4713605"/>
          </a:xfrm>
          <a:prstGeom prst="rect">
            <a:avLst/>
          </a:prstGeom>
        </p:spPr>
        <p:txBody>
          <a:bodyPr vert="horz" wrap="square" lIns="0" tIns="10795" rIns="0" bIns="0" rtlCol="0">
            <a:spAutoFit/>
          </a:bodyPr>
          <a:lstStyle/>
          <a:p>
            <a:pPr marL="12700" marR="230504">
              <a:lnSpc>
                <a:spcPct val="100499"/>
              </a:lnSpc>
              <a:spcBef>
                <a:spcPts val="85"/>
              </a:spcBef>
            </a:pPr>
            <a:r>
              <a:rPr sz="2200" b="1" spc="-60" dirty="0">
                <a:solidFill>
                  <a:srgbClr val="CCCCCC"/>
                </a:solidFill>
                <a:latin typeface="Arial"/>
                <a:cs typeface="Arial"/>
              </a:rPr>
              <a:t>Vision:</a:t>
            </a:r>
            <a:r>
              <a:rPr sz="2200" b="1" spc="-10" dirty="0">
                <a:solidFill>
                  <a:srgbClr val="CCCCCC"/>
                </a:solidFill>
                <a:latin typeface="Arial"/>
                <a:cs typeface="Arial"/>
              </a:rPr>
              <a:t> </a:t>
            </a:r>
            <a:r>
              <a:rPr sz="2200" spc="-20" dirty="0">
                <a:solidFill>
                  <a:srgbClr val="CCCCCC"/>
                </a:solidFill>
                <a:latin typeface="Arial"/>
                <a:cs typeface="Arial"/>
              </a:rPr>
              <a:t>Australian</a:t>
            </a:r>
            <a:r>
              <a:rPr sz="2200" dirty="0">
                <a:solidFill>
                  <a:srgbClr val="CCCCCC"/>
                </a:solidFill>
                <a:latin typeface="Arial"/>
                <a:cs typeface="Arial"/>
              </a:rPr>
              <a:t> </a:t>
            </a:r>
            <a:r>
              <a:rPr sz="2200" spc="-65" dirty="0">
                <a:solidFill>
                  <a:srgbClr val="CCCCCC"/>
                </a:solidFill>
                <a:latin typeface="Arial"/>
                <a:cs typeface="Arial"/>
              </a:rPr>
              <a:t>researchers</a:t>
            </a:r>
            <a:r>
              <a:rPr sz="2200" spc="-5" dirty="0">
                <a:solidFill>
                  <a:srgbClr val="CCCCCC"/>
                </a:solidFill>
                <a:latin typeface="Arial"/>
                <a:cs typeface="Arial"/>
              </a:rPr>
              <a:t> </a:t>
            </a:r>
            <a:r>
              <a:rPr sz="2200" spc="30" dirty="0">
                <a:solidFill>
                  <a:srgbClr val="CCCCCC"/>
                </a:solidFill>
                <a:latin typeface="Arial"/>
                <a:cs typeface="Arial"/>
              </a:rPr>
              <a:t>in</a:t>
            </a:r>
            <a:r>
              <a:rPr sz="2200" spc="-5" dirty="0">
                <a:solidFill>
                  <a:srgbClr val="CCCCCC"/>
                </a:solidFill>
                <a:latin typeface="Arial"/>
                <a:cs typeface="Arial"/>
              </a:rPr>
              <a:t> </a:t>
            </a:r>
            <a:r>
              <a:rPr sz="2200" spc="-50" dirty="0">
                <a:solidFill>
                  <a:srgbClr val="CCCCCC"/>
                </a:solidFill>
                <a:latin typeface="Arial"/>
                <a:cs typeface="Arial"/>
              </a:rPr>
              <a:t>weather,</a:t>
            </a:r>
            <a:r>
              <a:rPr sz="2200" spc="-5" dirty="0">
                <a:solidFill>
                  <a:srgbClr val="CCCCCC"/>
                </a:solidFill>
                <a:latin typeface="Arial"/>
                <a:cs typeface="Arial"/>
              </a:rPr>
              <a:t> climate</a:t>
            </a:r>
            <a:r>
              <a:rPr sz="2200" dirty="0">
                <a:solidFill>
                  <a:srgbClr val="CCCCCC"/>
                </a:solidFill>
                <a:latin typeface="Arial"/>
                <a:cs typeface="Arial"/>
              </a:rPr>
              <a:t> </a:t>
            </a:r>
            <a:r>
              <a:rPr sz="2200" spc="-5" dirty="0">
                <a:solidFill>
                  <a:srgbClr val="CCCCCC"/>
                </a:solidFill>
                <a:latin typeface="Arial"/>
                <a:cs typeface="Arial"/>
              </a:rPr>
              <a:t>and</a:t>
            </a:r>
            <a:r>
              <a:rPr sz="2200" spc="-10" dirty="0">
                <a:solidFill>
                  <a:srgbClr val="CCCCCC"/>
                </a:solidFill>
                <a:latin typeface="Arial"/>
                <a:cs typeface="Arial"/>
              </a:rPr>
              <a:t> </a:t>
            </a:r>
            <a:r>
              <a:rPr sz="2200" spc="-45" dirty="0">
                <a:solidFill>
                  <a:srgbClr val="CCCCCC"/>
                </a:solidFill>
                <a:latin typeface="Arial"/>
                <a:cs typeface="Arial"/>
              </a:rPr>
              <a:t>Earth</a:t>
            </a:r>
            <a:r>
              <a:rPr sz="2200" spc="-5" dirty="0">
                <a:solidFill>
                  <a:srgbClr val="CCCCCC"/>
                </a:solidFill>
                <a:latin typeface="Arial"/>
                <a:cs typeface="Arial"/>
              </a:rPr>
              <a:t> </a:t>
            </a:r>
            <a:r>
              <a:rPr sz="2200" spc="-90" dirty="0">
                <a:solidFill>
                  <a:srgbClr val="CCCCCC"/>
                </a:solidFill>
                <a:latin typeface="Arial"/>
                <a:cs typeface="Arial"/>
              </a:rPr>
              <a:t>Systems </a:t>
            </a:r>
            <a:r>
              <a:rPr sz="2200" spc="-85" dirty="0">
                <a:solidFill>
                  <a:srgbClr val="CCCCCC"/>
                </a:solidFill>
                <a:latin typeface="Arial"/>
                <a:cs typeface="Arial"/>
              </a:rPr>
              <a:t> </a:t>
            </a:r>
            <a:r>
              <a:rPr sz="2200" spc="-80" dirty="0">
                <a:solidFill>
                  <a:srgbClr val="CCCCCC"/>
                </a:solidFill>
                <a:latin typeface="Arial"/>
                <a:cs typeface="Arial"/>
              </a:rPr>
              <a:t>Science </a:t>
            </a:r>
            <a:r>
              <a:rPr sz="2200" spc="-40" dirty="0">
                <a:solidFill>
                  <a:srgbClr val="CCCCCC"/>
                </a:solidFill>
                <a:latin typeface="Arial"/>
                <a:cs typeface="Arial"/>
              </a:rPr>
              <a:t>solve </a:t>
            </a:r>
            <a:r>
              <a:rPr sz="2200" spc="5" dirty="0">
                <a:solidFill>
                  <a:srgbClr val="CCCCCC"/>
                </a:solidFill>
                <a:latin typeface="Arial"/>
                <a:cs typeface="Arial"/>
              </a:rPr>
              <a:t>problems </a:t>
            </a:r>
            <a:r>
              <a:rPr sz="2200" spc="50" dirty="0">
                <a:solidFill>
                  <a:srgbClr val="CCCCCC"/>
                </a:solidFill>
                <a:latin typeface="Arial"/>
                <a:cs typeface="Arial"/>
              </a:rPr>
              <a:t>of </a:t>
            </a:r>
            <a:r>
              <a:rPr sz="2200" dirty="0">
                <a:solidFill>
                  <a:srgbClr val="CCCCCC"/>
                </a:solidFill>
                <a:latin typeface="Arial"/>
                <a:cs typeface="Arial"/>
              </a:rPr>
              <a:t>critical </a:t>
            </a:r>
            <a:r>
              <a:rPr sz="2200" spc="10" dirty="0">
                <a:solidFill>
                  <a:srgbClr val="CCCCCC"/>
                </a:solidFill>
                <a:latin typeface="Arial"/>
                <a:cs typeface="Arial"/>
              </a:rPr>
              <a:t>national </a:t>
            </a:r>
            <a:r>
              <a:rPr sz="2200" spc="20" dirty="0">
                <a:solidFill>
                  <a:srgbClr val="CCCCCC"/>
                </a:solidFill>
                <a:latin typeface="Arial"/>
                <a:cs typeface="Arial"/>
              </a:rPr>
              <a:t>importance </a:t>
            </a:r>
            <a:r>
              <a:rPr sz="2200" spc="25" dirty="0">
                <a:solidFill>
                  <a:srgbClr val="CCCCCC"/>
                </a:solidFill>
                <a:latin typeface="Arial"/>
                <a:cs typeface="Arial"/>
              </a:rPr>
              <a:t>now </a:t>
            </a:r>
            <a:r>
              <a:rPr sz="2200" spc="-5" dirty="0">
                <a:solidFill>
                  <a:srgbClr val="CCCCCC"/>
                </a:solidFill>
                <a:latin typeface="Arial"/>
                <a:cs typeface="Arial"/>
              </a:rPr>
              <a:t>and </a:t>
            </a:r>
            <a:r>
              <a:rPr sz="2200" spc="30" dirty="0">
                <a:solidFill>
                  <a:srgbClr val="CCCCCC"/>
                </a:solidFill>
                <a:latin typeface="Arial"/>
                <a:cs typeface="Arial"/>
              </a:rPr>
              <a:t>in </a:t>
            </a:r>
            <a:r>
              <a:rPr sz="2200" spc="25" dirty="0">
                <a:solidFill>
                  <a:srgbClr val="CCCCCC"/>
                </a:solidFill>
                <a:latin typeface="Arial"/>
                <a:cs typeface="Arial"/>
              </a:rPr>
              <a:t>the </a:t>
            </a:r>
            <a:r>
              <a:rPr sz="2200" spc="30" dirty="0">
                <a:solidFill>
                  <a:srgbClr val="CCCCCC"/>
                </a:solidFill>
                <a:latin typeface="Arial"/>
                <a:cs typeface="Arial"/>
              </a:rPr>
              <a:t> </a:t>
            </a:r>
            <a:r>
              <a:rPr sz="2200" dirty="0">
                <a:solidFill>
                  <a:srgbClr val="CCCCCC"/>
                </a:solidFill>
                <a:latin typeface="Arial"/>
                <a:cs typeface="Arial"/>
              </a:rPr>
              <a:t>future,</a:t>
            </a:r>
            <a:r>
              <a:rPr sz="2200" spc="-10" dirty="0">
                <a:solidFill>
                  <a:srgbClr val="CCCCCC"/>
                </a:solidFill>
                <a:latin typeface="Arial"/>
                <a:cs typeface="Arial"/>
              </a:rPr>
              <a:t> </a:t>
            </a:r>
            <a:r>
              <a:rPr sz="2200" spc="-5" dirty="0">
                <a:solidFill>
                  <a:srgbClr val="CCCCCC"/>
                </a:solidFill>
                <a:latin typeface="Arial"/>
                <a:cs typeface="Arial"/>
              </a:rPr>
              <a:t>using</a:t>
            </a:r>
            <a:r>
              <a:rPr sz="2200" spc="-10" dirty="0">
                <a:solidFill>
                  <a:srgbClr val="CCCCCC"/>
                </a:solidFill>
                <a:latin typeface="Arial"/>
                <a:cs typeface="Arial"/>
              </a:rPr>
              <a:t> </a:t>
            </a:r>
            <a:r>
              <a:rPr sz="2200" spc="-65" dirty="0">
                <a:solidFill>
                  <a:srgbClr val="CCCCCC"/>
                </a:solidFill>
                <a:latin typeface="Arial"/>
                <a:cs typeface="Arial"/>
              </a:rPr>
              <a:t>research</a:t>
            </a:r>
            <a:r>
              <a:rPr sz="2200" dirty="0">
                <a:solidFill>
                  <a:srgbClr val="CCCCCC"/>
                </a:solidFill>
                <a:latin typeface="Arial"/>
                <a:cs typeface="Arial"/>
              </a:rPr>
              <a:t> infrastructure </a:t>
            </a:r>
            <a:r>
              <a:rPr sz="2200" spc="45" dirty="0">
                <a:solidFill>
                  <a:srgbClr val="CCCCCC"/>
                </a:solidFill>
                <a:latin typeface="Arial"/>
                <a:cs typeface="Arial"/>
              </a:rPr>
              <a:t>that</a:t>
            </a:r>
            <a:r>
              <a:rPr sz="2200" spc="-10" dirty="0">
                <a:solidFill>
                  <a:srgbClr val="CCCCCC"/>
                </a:solidFill>
                <a:latin typeface="Arial"/>
                <a:cs typeface="Arial"/>
              </a:rPr>
              <a:t> </a:t>
            </a:r>
            <a:r>
              <a:rPr sz="2200" spc="-50" dirty="0">
                <a:solidFill>
                  <a:srgbClr val="CCCCCC"/>
                </a:solidFill>
                <a:latin typeface="Arial"/>
                <a:cs typeface="Arial"/>
              </a:rPr>
              <a:t>maximises</a:t>
            </a:r>
            <a:r>
              <a:rPr sz="2200" spc="-5" dirty="0">
                <a:solidFill>
                  <a:srgbClr val="CCCCCC"/>
                </a:solidFill>
                <a:latin typeface="Arial"/>
                <a:cs typeface="Arial"/>
              </a:rPr>
              <a:t> </a:t>
            </a:r>
            <a:r>
              <a:rPr sz="2200" spc="25" dirty="0">
                <a:solidFill>
                  <a:srgbClr val="CCCCCC"/>
                </a:solidFill>
                <a:latin typeface="Arial"/>
                <a:cs typeface="Arial"/>
              </a:rPr>
              <a:t>the</a:t>
            </a:r>
            <a:r>
              <a:rPr sz="2200" spc="-5" dirty="0">
                <a:solidFill>
                  <a:srgbClr val="CCCCCC"/>
                </a:solidFill>
                <a:latin typeface="Arial"/>
                <a:cs typeface="Arial"/>
              </a:rPr>
              <a:t> </a:t>
            </a:r>
            <a:r>
              <a:rPr sz="2200" spc="-45" dirty="0">
                <a:solidFill>
                  <a:srgbClr val="CCCCCC"/>
                </a:solidFill>
                <a:latin typeface="Arial"/>
                <a:cs typeface="Arial"/>
              </a:rPr>
              <a:t>value</a:t>
            </a:r>
            <a:r>
              <a:rPr sz="2200" dirty="0">
                <a:solidFill>
                  <a:srgbClr val="CCCCCC"/>
                </a:solidFill>
                <a:latin typeface="Arial"/>
                <a:cs typeface="Arial"/>
              </a:rPr>
              <a:t> </a:t>
            </a:r>
            <a:r>
              <a:rPr sz="2200" spc="50" dirty="0">
                <a:solidFill>
                  <a:srgbClr val="CCCCCC"/>
                </a:solidFill>
                <a:latin typeface="Arial"/>
                <a:cs typeface="Arial"/>
              </a:rPr>
              <a:t>of </a:t>
            </a:r>
            <a:r>
              <a:rPr sz="2200" spc="55" dirty="0">
                <a:solidFill>
                  <a:srgbClr val="CCCCCC"/>
                </a:solidFill>
                <a:latin typeface="Arial"/>
                <a:cs typeface="Arial"/>
              </a:rPr>
              <a:t> </a:t>
            </a:r>
            <a:r>
              <a:rPr sz="2200" dirty="0">
                <a:solidFill>
                  <a:srgbClr val="CCCCCC"/>
                </a:solidFill>
                <a:latin typeface="Arial"/>
                <a:cs typeface="Arial"/>
              </a:rPr>
              <a:t>investment </a:t>
            </a:r>
            <a:r>
              <a:rPr sz="2200" spc="30" dirty="0">
                <a:solidFill>
                  <a:srgbClr val="CCCCCC"/>
                </a:solidFill>
                <a:latin typeface="Arial"/>
                <a:cs typeface="Arial"/>
              </a:rPr>
              <a:t>in </a:t>
            </a:r>
            <a:r>
              <a:rPr sz="2200" spc="5" dirty="0">
                <a:solidFill>
                  <a:srgbClr val="CCCCCC"/>
                </a:solidFill>
                <a:latin typeface="Arial"/>
                <a:cs typeface="Arial"/>
              </a:rPr>
              <a:t>this </a:t>
            </a:r>
            <a:r>
              <a:rPr sz="2200" spc="-5" dirty="0">
                <a:solidFill>
                  <a:srgbClr val="CCCCCC"/>
                </a:solidFill>
                <a:latin typeface="Arial"/>
                <a:cs typeface="Arial"/>
              </a:rPr>
              <a:t>and related </a:t>
            </a:r>
            <a:r>
              <a:rPr sz="2200" spc="-65" dirty="0">
                <a:solidFill>
                  <a:srgbClr val="CCCCCC"/>
                </a:solidFill>
                <a:latin typeface="Arial"/>
                <a:cs typeface="Arial"/>
              </a:rPr>
              <a:t>science necessary </a:t>
            </a:r>
            <a:r>
              <a:rPr sz="2200" spc="85" dirty="0">
                <a:solidFill>
                  <a:srgbClr val="CCCCCC"/>
                </a:solidFill>
                <a:latin typeface="Arial"/>
                <a:cs typeface="Arial"/>
              </a:rPr>
              <a:t>to </a:t>
            </a:r>
            <a:r>
              <a:rPr sz="2200" dirty="0">
                <a:solidFill>
                  <a:srgbClr val="CCCCCC"/>
                </a:solidFill>
                <a:latin typeface="Arial"/>
                <a:cs typeface="Arial"/>
              </a:rPr>
              <a:t>understand </a:t>
            </a:r>
            <a:r>
              <a:rPr sz="2200" spc="-5" dirty="0">
                <a:solidFill>
                  <a:srgbClr val="CCCCCC"/>
                </a:solidFill>
                <a:latin typeface="Arial"/>
                <a:cs typeface="Arial"/>
              </a:rPr>
              <a:t>and </a:t>
            </a:r>
            <a:r>
              <a:rPr sz="2200" dirty="0">
                <a:solidFill>
                  <a:srgbClr val="CCCCCC"/>
                </a:solidFill>
                <a:latin typeface="Arial"/>
                <a:cs typeface="Arial"/>
              </a:rPr>
              <a:t> </a:t>
            </a:r>
            <a:r>
              <a:rPr sz="2200" spc="-25" dirty="0">
                <a:solidFill>
                  <a:srgbClr val="CCCCCC"/>
                </a:solidFill>
                <a:latin typeface="Arial"/>
                <a:cs typeface="Arial"/>
              </a:rPr>
              <a:t>manage</a:t>
            </a:r>
            <a:r>
              <a:rPr sz="2200" dirty="0">
                <a:solidFill>
                  <a:srgbClr val="CCCCCC"/>
                </a:solidFill>
                <a:latin typeface="Arial"/>
                <a:cs typeface="Arial"/>
              </a:rPr>
              <a:t> </a:t>
            </a:r>
            <a:r>
              <a:rPr sz="2200" spc="25" dirty="0">
                <a:solidFill>
                  <a:srgbClr val="CCCCCC"/>
                </a:solidFill>
                <a:latin typeface="Arial"/>
                <a:cs typeface="Arial"/>
              </a:rPr>
              <a:t>the</a:t>
            </a:r>
            <a:r>
              <a:rPr sz="2200" spc="5" dirty="0">
                <a:solidFill>
                  <a:srgbClr val="CCCCCC"/>
                </a:solidFill>
                <a:latin typeface="Arial"/>
                <a:cs typeface="Arial"/>
              </a:rPr>
              <a:t> </a:t>
            </a:r>
            <a:r>
              <a:rPr sz="2200" spc="-60" dirty="0">
                <a:solidFill>
                  <a:srgbClr val="CCCCCC"/>
                </a:solidFill>
                <a:latin typeface="Arial"/>
                <a:cs typeface="Arial"/>
              </a:rPr>
              <a:t>risks</a:t>
            </a:r>
            <a:r>
              <a:rPr sz="2200" spc="-5" dirty="0">
                <a:solidFill>
                  <a:srgbClr val="CCCCCC"/>
                </a:solidFill>
                <a:latin typeface="Arial"/>
                <a:cs typeface="Arial"/>
              </a:rPr>
              <a:t> and </a:t>
            </a:r>
            <a:r>
              <a:rPr sz="2200" spc="35" dirty="0">
                <a:solidFill>
                  <a:srgbClr val="CCCCCC"/>
                </a:solidFill>
                <a:latin typeface="Arial"/>
                <a:cs typeface="Arial"/>
              </a:rPr>
              <a:t>opportunities</a:t>
            </a:r>
            <a:r>
              <a:rPr sz="2200" dirty="0">
                <a:solidFill>
                  <a:srgbClr val="CCCCCC"/>
                </a:solidFill>
                <a:latin typeface="Arial"/>
                <a:cs typeface="Arial"/>
              </a:rPr>
              <a:t> </a:t>
            </a:r>
            <a:r>
              <a:rPr sz="2200" spc="10" dirty="0">
                <a:solidFill>
                  <a:srgbClr val="CCCCCC"/>
                </a:solidFill>
                <a:latin typeface="Arial"/>
                <a:cs typeface="Arial"/>
              </a:rPr>
              <a:t>inherent</a:t>
            </a:r>
            <a:r>
              <a:rPr sz="2200" spc="-10" dirty="0">
                <a:solidFill>
                  <a:srgbClr val="CCCCCC"/>
                </a:solidFill>
                <a:latin typeface="Arial"/>
                <a:cs typeface="Arial"/>
              </a:rPr>
              <a:t> </a:t>
            </a:r>
            <a:r>
              <a:rPr sz="2200" spc="30" dirty="0">
                <a:solidFill>
                  <a:srgbClr val="CCCCCC"/>
                </a:solidFill>
                <a:latin typeface="Arial"/>
                <a:cs typeface="Arial"/>
              </a:rPr>
              <a:t>in</a:t>
            </a:r>
            <a:r>
              <a:rPr sz="2200" spc="5" dirty="0">
                <a:solidFill>
                  <a:srgbClr val="CCCCCC"/>
                </a:solidFill>
                <a:latin typeface="Arial"/>
                <a:cs typeface="Arial"/>
              </a:rPr>
              <a:t> environmental</a:t>
            </a:r>
            <a:r>
              <a:rPr sz="2200" spc="-10" dirty="0">
                <a:solidFill>
                  <a:srgbClr val="CCCCCC"/>
                </a:solidFill>
                <a:latin typeface="Arial"/>
                <a:cs typeface="Arial"/>
              </a:rPr>
              <a:t> </a:t>
            </a:r>
            <a:r>
              <a:rPr sz="2200" spc="-40" dirty="0">
                <a:solidFill>
                  <a:srgbClr val="CCCCCC"/>
                </a:solidFill>
                <a:latin typeface="Arial"/>
                <a:cs typeface="Arial"/>
              </a:rPr>
              <a:t>change.</a:t>
            </a:r>
            <a:endParaRPr sz="2200">
              <a:latin typeface="Arial"/>
              <a:cs typeface="Arial"/>
            </a:endParaRPr>
          </a:p>
          <a:p>
            <a:pPr marL="12700" marR="125730">
              <a:lnSpc>
                <a:spcPct val="100899"/>
              </a:lnSpc>
              <a:spcBef>
                <a:spcPts val="1225"/>
              </a:spcBef>
            </a:pPr>
            <a:r>
              <a:rPr sz="2200" b="1" spc="-45" dirty="0">
                <a:solidFill>
                  <a:srgbClr val="009051"/>
                </a:solidFill>
                <a:latin typeface="Arial"/>
                <a:cs typeface="Arial"/>
              </a:rPr>
              <a:t>Mission: </a:t>
            </a:r>
            <a:r>
              <a:rPr sz="2200" spc="-180" dirty="0">
                <a:latin typeface="Arial"/>
                <a:cs typeface="Arial"/>
              </a:rPr>
              <a:t>To</a:t>
            </a:r>
            <a:r>
              <a:rPr sz="2200" spc="-175" dirty="0">
                <a:latin typeface="Arial"/>
                <a:cs typeface="Arial"/>
              </a:rPr>
              <a:t> </a:t>
            </a:r>
            <a:r>
              <a:rPr sz="2200" spc="45" dirty="0">
                <a:latin typeface="Arial"/>
                <a:cs typeface="Arial"/>
              </a:rPr>
              <a:t>build </a:t>
            </a:r>
            <a:r>
              <a:rPr sz="2200" spc="-105" dirty="0">
                <a:latin typeface="Arial"/>
                <a:cs typeface="Arial"/>
              </a:rPr>
              <a:t>a </a:t>
            </a:r>
            <a:r>
              <a:rPr sz="2200" spc="-5" dirty="0">
                <a:latin typeface="Arial"/>
                <a:cs typeface="Arial"/>
              </a:rPr>
              <a:t>merit-based </a:t>
            </a:r>
            <a:r>
              <a:rPr sz="2200" spc="15" dirty="0">
                <a:latin typeface="Arial"/>
                <a:cs typeface="Arial"/>
              </a:rPr>
              <a:t>open </a:t>
            </a:r>
            <a:r>
              <a:rPr sz="2200" spc="-120" dirty="0">
                <a:latin typeface="Arial"/>
                <a:cs typeface="Arial"/>
              </a:rPr>
              <a:t>access </a:t>
            </a:r>
            <a:r>
              <a:rPr sz="2200" spc="10" dirty="0">
                <a:latin typeface="Arial"/>
                <a:cs typeface="Arial"/>
              </a:rPr>
              <a:t>national </a:t>
            </a:r>
            <a:r>
              <a:rPr sz="2200" spc="-65" dirty="0">
                <a:latin typeface="Arial"/>
                <a:cs typeface="Arial"/>
              </a:rPr>
              <a:t>research </a:t>
            </a:r>
            <a:r>
              <a:rPr sz="2200" spc="-60" dirty="0">
                <a:latin typeface="Arial"/>
                <a:cs typeface="Arial"/>
              </a:rPr>
              <a:t> </a:t>
            </a:r>
            <a:r>
              <a:rPr sz="2200" dirty="0">
                <a:latin typeface="Arial"/>
                <a:cs typeface="Arial"/>
              </a:rPr>
              <a:t>infrastructure</a:t>
            </a:r>
            <a:r>
              <a:rPr sz="2200" spc="5" dirty="0">
                <a:latin typeface="Arial"/>
                <a:cs typeface="Arial"/>
              </a:rPr>
              <a:t> </a:t>
            </a:r>
            <a:r>
              <a:rPr sz="2200" spc="85" dirty="0">
                <a:latin typeface="Arial"/>
                <a:cs typeface="Arial"/>
              </a:rPr>
              <a:t>to</a:t>
            </a:r>
            <a:r>
              <a:rPr sz="2200" dirty="0">
                <a:latin typeface="Arial"/>
                <a:cs typeface="Arial"/>
              </a:rPr>
              <a:t> </a:t>
            </a:r>
            <a:r>
              <a:rPr sz="2200" spc="10" dirty="0">
                <a:latin typeface="Arial"/>
                <a:cs typeface="Arial"/>
              </a:rPr>
              <a:t>transform</a:t>
            </a:r>
            <a:r>
              <a:rPr sz="2200" dirty="0">
                <a:latin typeface="Arial"/>
                <a:cs typeface="Arial"/>
              </a:rPr>
              <a:t> </a:t>
            </a:r>
            <a:r>
              <a:rPr sz="2200" spc="25" dirty="0">
                <a:latin typeface="Arial"/>
                <a:cs typeface="Arial"/>
              </a:rPr>
              <a:t>the</a:t>
            </a:r>
            <a:r>
              <a:rPr sz="2200" spc="5" dirty="0">
                <a:latin typeface="Arial"/>
                <a:cs typeface="Arial"/>
              </a:rPr>
              <a:t> </a:t>
            </a:r>
            <a:r>
              <a:rPr sz="2200" spc="-15" dirty="0">
                <a:latin typeface="Arial"/>
                <a:cs typeface="Arial"/>
              </a:rPr>
              <a:t>quality,</a:t>
            </a:r>
            <a:r>
              <a:rPr sz="2200" dirty="0">
                <a:latin typeface="Arial"/>
                <a:cs typeface="Arial"/>
              </a:rPr>
              <a:t> </a:t>
            </a:r>
            <a:r>
              <a:rPr sz="2200" spc="-90" dirty="0">
                <a:latin typeface="Arial"/>
                <a:cs typeface="Arial"/>
              </a:rPr>
              <a:t>scale,</a:t>
            </a:r>
            <a:r>
              <a:rPr sz="2200" dirty="0">
                <a:latin typeface="Arial"/>
                <a:cs typeface="Arial"/>
              </a:rPr>
              <a:t> </a:t>
            </a:r>
            <a:r>
              <a:rPr sz="2200" spc="-30" dirty="0">
                <a:latin typeface="Arial"/>
                <a:cs typeface="Arial"/>
              </a:rPr>
              <a:t>significance,</a:t>
            </a:r>
            <a:r>
              <a:rPr sz="2200" dirty="0">
                <a:latin typeface="Arial"/>
                <a:cs typeface="Arial"/>
              </a:rPr>
              <a:t> </a:t>
            </a:r>
            <a:r>
              <a:rPr sz="2200" spc="-15" dirty="0">
                <a:latin typeface="Arial"/>
                <a:cs typeface="Arial"/>
              </a:rPr>
              <a:t>efficiency</a:t>
            </a:r>
            <a:r>
              <a:rPr sz="2200" spc="5" dirty="0">
                <a:latin typeface="Arial"/>
                <a:cs typeface="Arial"/>
              </a:rPr>
              <a:t> </a:t>
            </a:r>
            <a:r>
              <a:rPr sz="2200" spc="-5" dirty="0">
                <a:latin typeface="Arial"/>
                <a:cs typeface="Arial"/>
              </a:rPr>
              <a:t>and </a:t>
            </a:r>
            <a:r>
              <a:rPr sz="2200" spc="-595" dirty="0">
                <a:latin typeface="Arial"/>
                <a:cs typeface="Arial"/>
              </a:rPr>
              <a:t> </a:t>
            </a:r>
            <a:r>
              <a:rPr sz="2200" spc="-50" dirty="0">
                <a:latin typeface="Arial"/>
                <a:cs typeface="Arial"/>
              </a:rPr>
              <a:t>relevance</a:t>
            </a:r>
            <a:r>
              <a:rPr sz="2200" spc="-10" dirty="0">
                <a:latin typeface="Arial"/>
                <a:cs typeface="Arial"/>
              </a:rPr>
              <a:t> </a:t>
            </a:r>
            <a:r>
              <a:rPr sz="2200" spc="50" dirty="0">
                <a:latin typeface="Arial"/>
                <a:cs typeface="Arial"/>
              </a:rPr>
              <a:t>of</a:t>
            </a:r>
            <a:r>
              <a:rPr sz="2200" spc="-5" dirty="0">
                <a:latin typeface="Arial"/>
                <a:cs typeface="Arial"/>
              </a:rPr>
              <a:t> </a:t>
            </a:r>
            <a:r>
              <a:rPr sz="2200" spc="-45" dirty="0">
                <a:latin typeface="Arial"/>
                <a:cs typeface="Arial"/>
              </a:rPr>
              <a:t>Australia’s</a:t>
            </a:r>
            <a:r>
              <a:rPr sz="2200" spc="-15" dirty="0">
                <a:latin typeface="Arial"/>
                <a:cs typeface="Arial"/>
              </a:rPr>
              <a:t> </a:t>
            </a:r>
            <a:r>
              <a:rPr sz="2200" spc="-50" dirty="0">
                <a:latin typeface="Arial"/>
                <a:cs typeface="Arial"/>
              </a:rPr>
              <a:t>weather,</a:t>
            </a:r>
            <a:r>
              <a:rPr sz="2200" spc="-5" dirty="0">
                <a:latin typeface="Arial"/>
                <a:cs typeface="Arial"/>
              </a:rPr>
              <a:t> </a:t>
            </a:r>
            <a:r>
              <a:rPr sz="2200" spc="-60" dirty="0">
                <a:latin typeface="Arial"/>
                <a:cs typeface="Arial"/>
              </a:rPr>
              <a:t>water,</a:t>
            </a:r>
            <a:r>
              <a:rPr sz="2200" spc="-10" dirty="0">
                <a:latin typeface="Arial"/>
                <a:cs typeface="Arial"/>
              </a:rPr>
              <a:t> </a:t>
            </a:r>
            <a:r>
              <a:rPr sz="2200" spc="-5" dirty="0">
                <a:latin typeface="Arial"/>
                <a:cs typeface="Arial"/>
              </a:rPr>
              <a:t>climate and</a:t>
            </a:r>
            <a:r>
              <a:rPr sz="2200" spc="-15" dirty="0">
                <a:latin typeface="Arial"/>
                <a:cs typeface="Arial"/>
              </a:rPr>
              <a:t> </a:t>
            </a:r>
            <a:r>
              <a:rPr sz="2200" spc="-45" dirty="0">
                <a:latin typeface="Arial"/>
                <a:cs typeface="Arial"/>
              </a:rPr>
              <a:t>Earth</a:t>
            </a:r>
            <a:r>
              <a:rPr sz="2200" dirty="0">
                <a:latin typeface="Arial"/>
                <a:cs typeface="Arial"/>
              </a:rPr>
              <a:t> </a:t>
            </a:r>
            <a:r>
              <a:rPr sz="2200" spc="-90" dirty="0">
                <a:latin typeface="Arial"/>
                <a:cs typeface="Arial"/>
              </a:rPr>
              <a:t>Systems </a:t>
            </a:r>
            <a:r>
              <a:rPr sz="2200" spc="-85" dirty="0">
                <a:latin typeface="Arial"/>
                <a:cs typeface="Arial"/>
              </a:rPr>
              <a:t> </a:t>
            </a:r>
            <a:r>
              <a:rPr sz="2200" spc="-80" dirty="0">
                <a:latin typeface="Arial"/>
                <a:cs typeface="Arial"/>
              </a:rPr>
              <a:t>Science</a:t>
            </a:r>
            <a:r>
              <a:rPr sz="2200" spc="-15" dirty="0">
                <a:latin typeface="Arial"/>
                <a:cs typeface="Arial"/>
              </a:rPr>
              <a:t> </a:t>
            </a:r>
            <a:r>
              <a:rPr sz="2200" spc="-70" dirty="0">
                <a:latin typeface="Arial"/>
                <a:cs typeface="Arial"/>
              </a:rPr>
              <a:t>research.</a:t>
            </a:r>
            <a:endParaRPr sz="2200">
              <a:latin typeface="Arial"/>
              <a:cs typeface="Arial"/>
            </a:endParaRPr>
          </a:p>
          <a:p>
            <a:pPr marL="12700" marR="5080">
              <a:lnSpc>
                <a:spcPct val="99700"/>
              </a:lnSpc>
              <a:spcBef>
                <a:spcPts val="1255"/>
              </a:spcBef>
            </a:pPr>
            <a:r>
              <a:rPr sz="2200" b="1" spc="-30" dirty="0">
                <a:solidFill>
                  <a:srgbClr val="CCCCCC"/>
                </a:solidFill>
                <a:latin typeface="Arial"/>
                <a:cs typeface="Arial"/>
              </a:rPr>
              <a:t>Objective:</a:t>
            </a:r>
            <a:r>
              <a:rPr sz="2200" b="1" spc="20" dirty="0">
                <a:solidFill>
                  <a:srgbClr val="CCCCCC"/>
                </a:solidFill>
                <a:latin typeface="Arial"/>
                <a:cs typeface="Arial"/>
              </a:rPr>
              <a:t> </a:t>
            </a:r>
            <a:r>
              <a:rPr sz="2200" spc="-55" dirty="0">
                <a:solidFill>
                  <a:srgbClr val="CCCCCC"/>
                </a:solidFill>
                <a:latin typeface="Arial"/>
                <a:cs typeface="Arial"/>
              </a:rPr>
              <a:t>Policy</a:t>
            </a:r>
            <a:r>
              <a:rPr sz="2200" spc="30" dirty="0">
                <a:solidFill>
                  <a:srgbClr val="CCCCCC"/>
                </a:solidFill>
                <a:latin typeface="Arial"/>
                <a:cs typeface="Arial"/>
              </a:rPr>
              <a:t> </a:t>
            </a:r>
            <a:r>
              <a:rPr sz="2200" spc="-65" dirty="0">
                <a:solidFill>
                  <a:srgbClr val="CCCCCC"/>
                </a:solidFill>
                <a:latin typeface="Arial"/>
                <a:cs typeface="Arial"/>
              </a:rPr>
              <a:t>makers,</a:t>
            </a:r>
            <a:r>
              <a:rPr sz="2200" spc="25" dirty="0">
                <a:solidFill>
                  <a:srgbClr val="CCCCCC"/>
                </a:solidFill>
                <a:latin typeface="Arial"/>
                <a:cs typeface="Arial"/>
              </a:rPr>
              <a:t> </a:t>
            </a:r>
            <a:r>
              <a:rPr sz="2200" spc="-15" dirty="0">
                <a:solidFill>
                  <a:srgbClr val="CCCCCC"/>
                </a:solidFill>
                <a:latin typeface="Arial"/>
                <a:cs typeface="Arial"/>
              </a:rPr>
              <a:t>decision</a:t>
            </a:r>
            <a:r>
              <a:rPr sz="2200" spc="35" dirty="0">
                <a:solidFill>
                  <a:srgbClr val="CCCCCC"/>
                </a:solidFill>
                <a:latin typeface="Arial"/>
                <a:cs typeface="Arial"/>
              </a:rPr>
              <a:t> </a:t>
            </a:r>
            <a:r>
              <a:rPr sz="2200" spc="-55" dirty="0">
                <a:solidFill>
                  <a:srgbClr val="CCCCCC"/>
                </a:solidFill>
                <a:latin typeface="Arial"/>
                <a:cs typeface="Arial"/>
              </a:rPr>
              <a:t>makers</a:t>
            </a:r>
            <a:r>
              <a:rPr sz="2200" spc="20" dirty="0">
                <a:solidFill>
                  <a:srgbClr val="CCCCCC"/>
                </a:solidFill>
                <a:latin typeface="Arial"/>
                <a:cs typeface="Arial"/>
              </a:rPr>
              <a:t> </a:t>
            </a:r>
            <a:r>
              <a:rPr sz="2200" spc="-5" dirty="0">
                <a:solidFill>
                  <a:srgbClr val="CCCCCC"/>
                </a:solidFill>
                <a:latin typeface="Arial"/>
                <a:cs typeface="Arial"/>
              </a:rPr>
              <a:t>and</a:t>
            </a:r>
            <a:r>
              <a:rPr sz="2200" spc="20" dirty="0">
                <a:solidFill>
                  <a:srgbClr val="CCCCCC"/>
                </a:solidFill>
                <a:latin typeface="Arial"/>
                <a:cs typeface="Arial"/>
              </a:rPr>
              <a:t> </a:t>
            </a:r>
            <a:r>
              <a:rPr sz="2200" spc="-40" dirty="0">
                <a:solidFill>
                  <a:srgbClr val="CCCCCC"/>
                </a:solidFill>
                <a:latin typeface="Arial"/>
                <a:cs typeface="Arial"/>
              </a:rPr>
              <a:t>resource</a:t>
            </a:r>
            <a:r>
              <a:rPr sz="2200" spc="35" dirty="0">
                <a:solidFill>
                  <a:srgbClr val="CCCCCC"/>
                </a:solidFill>
                <a:latin typeface="Arial"/>
                <a:cs typeface="Arial"/>
              </a:rPr>
              <a:t> </a:t>
            </a:r>
            <a:r>
              <a:rPr sz="2200" spc="-35" dirty="0">
                <a:solidFill>
                  <a:srgbClr val="CCCCCC"/>
                </a:solidFill>
                <a:latin typeface="Arial"/>
                <a:cs typeface="Arial"/>
              </a:rPr>
              <a:t>managers </a:t>
            </a:r>
            <a:r>
              <a:rPr sz="2200" spc="-30" dirty="0">
                <a:solidFill>
                  <a:srgbClr val="CCCCCC"/>
                </a:solidFill>
                <a:latin typeface="Arial"/>
                <a:cs typeface="Arial"/>
              </a:rPr>
              <a:t> </a:t>
            </a:r>
            <a:r>
              <a:rPr sz="2200" spc="-80" dirty="0">
                <a:solidFill>
                  <a:srgbClr val="CCCCCC"/>
                </a:solidFill>
                <a:latin typeface="Arial"/>
                <a:cs typeface="Arial"/>
              </a:rPr>
              <a:t>across</a:t>
            </a:r>
            <a:r>
              <a:rPr sz="2200" spc="-15" dirty="0">
                <a:solidFill>
                  <a:srgbClr val="CCCCCC"/>
                </a:solidFill>
                <a:latin typeface="Arial"/>
                <a:cs typeface="Arial"/>
              </a:rPr>
              <a:t> </a:t>
            </a:r>
            <a:r>
              <a:rPr sz="2200" dirty="0">
                <a:solidFill>
                  <a:srgbClr val="CCCCCC"/>
                </a:solidFill>
                <a:latin typeface="Arial"/>
                <a:cs typeface="Arial"/>
              </a:rPr>
              <a:t>government,</a:t>
            </a:r>
            <a:r>
              <a:rPr sz="2200" spc="-15" dirty="0">
                <a:solidFill>
                  <a:srgbClr val="CCCCCC"/>
                </a:solidFill>
                <a:latin typeface="Arial"/>
                <a:cs typeface="Arial"/>
              </a:rPr>
              <a:t> </a:t>
            </a:r>
            <a:r>
              <a:rPr sz="2200" spc="-55" dirty="0">
                <a:solidFill>
                  <a:srgbClr val="CCCCCC"/>
                </a:solidFill>
                <a:latin typeface="Arial"/>
                <a:cs typeface="Arial"/>
              </a:rPr>
              <a:t>business</a:t>
            </a:r>
            <a:r>
              <a:rPr sz="2200" spc="-15" dirty="0">
                <a:solidFill>
                  <a:srgbClr val="CCCCCC"/>
                </a:solidFill>
                <a:latin typeface="Arial"/>
                <a:cs typeface="Arial"/>
              </a:rPr>
              <a:t> </a:t>
            </a:r>
            <a:r>
              <a:rPr sz="2200" spc="-5" dirty="0">
                <a:solidFill>
                  <a:srgbClr val="CCCCCC"/>
                </a:solidFill>
                <a:latin typeface="Arial"/>
                <a:cs typeface="Arial"/>
              </a:rPr>
              <a:t>and</a:t>
            </a:r>
            <a:r>
              <a:rPr sz="2200" spc="-15" dirty="0">
                <a:solidFill>
                  <a:srgbClr val="CCCCCC"/>
                </a:solidFill>
                <a:latin typeface="Arial"/>
                <a:cs typeface="Arial"/>
              </a:rPr>
              <a:t> </a:t>
            </a:r>
            <a:r>
              <a:rPr sz="2200" spc="30" dirty="0">
                <a:solidFill>
                  <a:srgbClr val="CCCCCC"/>
                </a:solidFill>
                <a:latin typeface="Arial"/>
                <a:cs typeface="Arial"/>
              </a:rPr>
              <a:t>community</a:t>
            </a:r>
            <a:r>
              <a:rPr sz="2200" spc="-5" dirty="0">
                <a:solidFill>
                  <a:srgbClr val="CCCCCC"/>
                </a:solidFill>
                <a:latin typeface="Arial"/>
                <a:cs typeface="Arial"/>
              </a:rPr>
              <a:t> </a:t>
            </a:r>
            <a:r>
              <a:rPr sz="2200" spc="-60" dirty="0">
                <a:solidFill>
                  <a:srgbClr val="CCCCCC"/>
                </a:solidFill>
                <a:latin typeface="Arial"/>
                <a:cs typeface="Arial"/>
              </a:rPr>
              <a:t>are</a:t>
            </a:r>
            <a:r>
              <a:rPr sz="2200" dirty="0">
                <a:solidFill>
                  <a:srgbClr val="CCCCCC"/>
                </a:solidFill>
                <a:latin typeface="Arial"/>
                <a:cs typeface="Arial"/>
              </a:rPr>
              <a:t> </a:t>
            </a:r>
            <a:r>
              <a:rPr sz="2200" spc="20" dirty="0">
                <a:solidFill>
                  <a:srgbClr val="CCCCCC"/>
                </a:solidFill>
                <a:latin typeface="Arial"/>
                <a:cs typeface="Arial"/>
              </a:rPr>
              <a:t>provided</a:t>
            </a:r>
            <a:r>
              <a:rPr sz="2200" spc="-15" dirty="0">
                <a:solidFill>
                  <a:srgbClr val="CCCCCC"/>
                </a:solidFill>
                <a:latin typeface="Arial"/>
                <a:cs typeface="Arial"/>
              </a:rPr>
              <a:t> </a:t>
            </a:r>
            <a:r>
              <a:rPr sz="2200" spc="45" dirty="0">
                <a:solidFill>
                  <a:srgbClr val="CCCCCC"/>
                </a:solidFill>
                <a:latin typeface="Arial"/>
                <a:cs typeface="Arial"/>
              </a:rPr>
              <a:t>with</a:t>
            </a:r>
            <a:r>
              <a:rPr sz="2200" spc="-5" dirty="0">
                <a:solidFill>
                  <a:srgbClr val="CCCCCC"/>
                </a:solidFill>
                <a:latin typeface="Arial"/>
                <a:cs typeface="Arial"/>
              </a:rPr>
              <a:t> </a:t>
            </a:r>
            <a:r>
              <a:rPr sz="2200" spc="25" dirty="0">
                <a:solidFill>
                  <a:srgbClr val="CCCCCC"/>
                </a:solidFill>
                <a:latin typeface="Arial"/>
                <a:cs typeface="Arial"/>
              </a:rPr>
              <a:t>the </a:t>
            </a:r>
            <a:r>
              <a:rPr sz="2200" spc="30" dirty="0">
                <a:solidFill>
                  <a:srgbClr val="CCCCCC"/>
                </a:solidFill>
                <a:latin typeface="Arial"/>
                <a:cs typeface="Arial"/>
              </a:rPr>
              <a:t> </a:t>
            </a:r>
            <a:r>
              <a:rPr sz="2200" spc="-10" dirty="0">
                <a:solidFill>
                  <a:srgbClr val="CCCCCC"/>
                </a:solidFill>
                <a:latin typeface="Arial"/>
                <a:cs typeface="Arial"/>
              </a:rPr>
              <a:t>scientific </a:t>
            </a:r>
            <a:r>
              <a:rPr sz="2200" spc="-65" dirty="0">
                <a:solidFill>
                  <a:srgbClr val="CCCCCC"/>
                </a:solidFill>
                <a:latin typeface="Arial"/>
                <a:cs typeface="Arial"/>
              </a:rPr>
              <a:t>research </a:t>
            </a:r>
            <a:r>
              <a:rPr sz="2200" spc="5" dirty="0">
                <a:solidFill>
                  <a:srgbClr val="CCCCCC"/>
                </a:solidFill>
                <a:latin typeface="Arial"/>
                <a:cs typeface="Arial"/>
              </a:rPr>
              <a:t>they </a:t>
            </a:r>
            <a:r>
              <a:rPr sz="2200" spc="-15" dirty="0">
                <a:solidFill>
                  <a:srgbClr val="CCCCCC"/>
                </a:solidFill>
                <a:latin typeface="Arial"/>
                <a:cs typeface="Arial"/>
              </a:rPr>
              <a:t>need </a:t>
            </a:r>
            <a:r>
              <a:rPr sz="2200" spc="55" dirty="0">
                <a:solidFill>
                  <a:srgbClr val="CCCCCC"/>
                </a:solidFill>
                <a:latin typeface="Arial"/>
                <a:cs typeface="Arial"/>
              </a:rPr>
              <a:t>for </a:t>
            </a:r>
            <a:r>
              <a:rPr sz="2200" spc="-25" dirty="0">
                <a:solidFill>
                  <a:srgbClr val="CCCCCC"/>
                </a:solidFill>
                <a:latin typeface="Arial"/>
                <a:cs typeface="Arial"/>
              </a:rPr>
              <a:t>evidence-based </a:t>
            </a:r>
            <a:r>
              <a:rPr sz="2200" spc="10" dirty="0">
                <a:solidFill>
                  <a:srgbClr val="CCCCCC"/>
                </a:solidFill>
                <a:latin typeface="Arial"/>
                <a:cs typeface="Arial"/>
              </a:rPr>
              <a:t>action </a:t>
            </a:r>
            <a:r>
              <a:rPr sz="2200" spc="40" dirty="0">
                <a:solidFill>
                  <a:srgbClr val="CCCCCC"/>
                </a:solidFill>
                <a:latin typeface="Arial"/>
                <a:cs typeface="Arial"/>
              </a:rPr>
              <a:t>on </a:t>
            </a:r>
            <a:r>
              <a:rPr sz="2200" spc="35" dirty="0">
                <a:solidFill>
                  <a:srgbClr val="CCCCCC"/>
                </a:solidFill>
                <a:latin typeface="Arial"/>
                <a:cs typeface="Arial"/>
              </a:rPr>
              <a:t>opportunities </a:t>
            </a:r>
            <a:r>
              <a:rPr sz="2200" spc="-600" dirty="0">
                <a:solidFill>
                  <a:srgbClr val="CCCCCC"/>
                </a:solidFill>
                <a:latin typeface="Arial"/>
                <a:cs typeface="Arial"/>
              </a:rPr>
              <a:t> </a:t>
            </a:r>
            <a:r>
              <a:rPr sz="2200" spc="-5" dirty="0">
                <a:solidFill>
                  <a:srgbClr val="CCCCCC"/>
                </a:solidFill>
                <a:latin typeface="Arial"/>
                <a:cs typeface="Arial"/>
              </a:rPr>
              <a:t>and</a:t>
            </a:r>
            <a:r>
              <a:rPr sz="2200" spc="-15" dirty="0">
                <a:solidFill>
                  <a:srgbClr val="CCCCCC"/>
                </a:solidFill>
                <a:latin typeface="Arial"/>
                <a:cs typeface="Arial"/>
              </a:rPr>
              <a:t> </a:t>
            </a:r>
            <a:r>
              <a:rPr sz="2200" spc="-10" dirty="0">
                <a:solidFill>
                  <a:srgbClr val="CCCCCC"/>
                </a:solidFill>
                <a:latin typeface="Arial"/>
                <a:cs typeface="Arial"/>
              </a:rPr>
              <a:t>threats posed</a:t>
            </a:r>
            <a:r>
              <a:rPr sz="2200" spc="-15" dirty="0">
                <a:solidFill>
                  <a:srgbClr val="CCCCCC"/>
                </a:solidFill>
                <a:latin typeface="Arial"/>
                <a:cs typeface="Arial"/>
              </a:rPr>
              <a:t> </a:t>
            </a:r>
            <a:r>
              <a:rPr sz="2200" spc="10" dirty="0">
                <a:solidFill>
                  <a:srgbClr val="CCCCCC"/>
                </a:solidFill>
                <a:latin typeface="Arial"/>
                <a:cs typeface="Arial"/>
              </a:rPr>
              <a:t>by</a:t>
            </a:r>
            <a:r>
              <a:rPr sz="2200" dirty="0">
                <a:solidFill>
                  <a:srgbClr val="CCCCCC"/>
                </a:solidFill>
                <a:latin typeface="Arial"/>
                <a:cs typeface="Arial"/>
              </a:rPr>
              <a:t> </a:t>
            </a:r>
            <a:r>
              <a:rPr sz="2200" spc="50" dirty="0">
                <a:solidFill>
                  <a:srgbClr val="CCCCCC"/>
                </a:solidFill>
                <a:latin typeface="Arial"/>
                <a:cs typeface="Arial"/>
              </a:rPr>
              <a:t>ongoing</a:t>
            </a:r>
            <a:r>
              <a:rPr sz="2200" spc="-10" dirty="0">
                <a:solidFill>
                  <a:srgbClr val="CCCCCC"/>
                </a:solidFill>
                <a:latin typeface="Arial"/>
                <a:cs typeface="Arial"/>
              </a:rPr>
              <a:t> </a:t>
            </a:r>
            <a:r>
              <a:rPr sz="2200" spc="-15" dirty="0">
                <a:solidFill>
                  <a:srgbClr val="CCCCCC"/>
                </a:solidFill>
                <a:latin typeface="Arial"/>
                <a:cs typeface="Arial"/>
              </a:rPr>
              <a:t>weather </a:t>
            </a:r>
            <a:r>
              <a:rPr sz="2200" spc="-5" dirty="0">
                <a:solidFill>
                  <a:srgbClr val="CCCCCC"/>
                </a:solidFill>
                <a:latin typeface="Arial"/>
                <a:cs typeface="Arial"/>
              </a:rPr>
              <a:t>and</a:t>
            </a:r>
            <a:r>
              <a:rPr sz="2200" spc="-10" dirty="0">
                <a:solidFill>
                  <a:srgbClr val="CCCCCC"/>
                </a:solidFill>
                <a:latin typeface="Arial"/>
                <a:cs typeface="Arial"/>
              </a:rPr>
              <a:t> </a:t>
            </a:r>
            <a:r>
              <a:rPr sz="2200" spc="-5" dirty="0">
                <a:solidFill>
                  <a:srgbClr val="CCCCCC"/>
                </a:solidFill>
                <a:latin typeface="Arial"/>
                <a:cs typeface="Arial"/>
              </a:rPr>
              <a:t>climate</a:t>
            </a:r>
            <a:r>
              <a:rPr sz="2200" dirty="0">
                <a:solidFill>
                  <a:srgbClr val="CCCCCC"/>
                </a:solidFill>
                <a:latin typeface="Arial"/>
                <a:cs typeface="Arial"/>
              </a:rPr>
              <a:t> variability</a:t>
            </a:r>
            <a:r>
              <a:rPr sz="2200" spc="-5" dirty="0">
                <a:solidFill>
                  <a:srgbClr val="CCCCCC"/>
                </a:solidFill>
                <a:latin typeface="Arial"/>
                <a:cs typeface="Arial"/>
              </a:rPr>
              <a:t> and</a:t>
            </a:r>
            <a:r>
              <a:rPr sz="2200" spc="-10" dirty="0">
                <a:solidFill>
                  <a:srgbClr val="CCCCCC"/>
                </a:solidFill>
                <a:latin typeface="Arial"/>
                <a:cs typeface="Arial"/>
              </a:rPr>
              <a:t> </a:t>
            </a:r>
            <a:r>
              <a:rPr sz="2200" dirty="0">
                <a:solidFill>
                  <a:srgbClr val="CCCCCC"/>
                </a:solidFill>
                <a:latin typeface="Arial"/>
                <a:cs typeface="Arial"/>
              </a:rPr>
              <a:t>trend.</a:t>
            </a:r>
            <a:endParaRPr sz="220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56850" y="1029502"/>
            <a:ext cx="9181465" cy="1268095"/>
          </a:xfrm>
          <a:prstGeom prst="rect">
            <a:avLst/>
          </a:prstGeom>
        </p:spPr>
        <p:txBody>
          <a:bodyPr vert="horz" wrap="square" lIns="0" tIns="12065" rIns="0" bIns="0" rtlCol="0">
            <a:spAutoFit/>
          </a:bodyPr>
          <a:lstStyle/>
          <a:p>
            <a:pPr marL="1270" algn="ctr">
              <a:lnSpc>
                <a:spcPct val="100000"/>
              </a:lnSpc>
              <a:spcBef>
                <a:spcPts val="95"/>
              </a:spcBef>
            </a:pPr>
            <a:r>
              <a:rPr sz="3400" spc="-30" dirty="0"/>
              <a:t>Scoping</a:t>
            </a:r>
            <a:r>
              <a:rPr sz="3400" spc="-40" dirty="0"/>
              <a:t> </a:t>
            </a:r>
            <a:r>
              <a:rPr sz="3400" spc="-65" dirty="0"/>
              <a:t>Study</a:t>
            </a:r>
            <a:r>
              <a:rPr sz="3400" spc="-25" dirty="0"/>
              <a:t> </a:t>
            </a:r>
            <a:r>
              <a:rPr sz="3400" spc="225" dirty="0"/>
              <a:t>-</a:t>
            </a:r>
            <a:r>
              <a:rPr sz="3400" spc="-30" dirty="0"/>
              <a:t> </a:t>
            </a:r>
            <a:r>
              <a:rPr lang="en-US" sz="3400" spc="-70" dirty="0"/>
              <a:t>Chaired by Greg Ayers</a:t>
            </a:r>
            <a:endParaRPr sz="3400" dirty="0"/>
          </a:p>
          <a:p>
            <a:pPr marL="12700" marR="5080" algn="ctr">
              <a:lnSpc>
                <a:spcPts val="2810"/>
              </a:lnSpc>
              <a:spcBef>
                <a:spcPts val="170"/>
              </a:spcBef>
            </a:pPr>
            <a:r>
              <a:rPr sz="2400" spc="5" dirty="0"/>
              <a:t>after</a:t>
            </a:r>
            <a:r>
              <a:rPr sz="2400" spc="-25" dirty="0"/>
              <a:t> </a:t>
            </a:r>
            <a:r>
              <a:rPr sz="2400" spc="-5" dirty="0"/>
              <a:t>wide</a:t>
            </a:r>
            <a:r>
              <a:rPr sz="2400" spc="-30" dirty="0"/>
              <a:t> </a:t>
            </a:r>
            <a:r>
              <a:rPr sz="2400" dirty="0"/>
              <a:t>consultation</a:t>
            </a:r>
            <a:r>
              <a:rPr sz="2400" spc="-30" dirty="0"/>
              <a:t> </a:t>
            </a:r>
            <a:r>
              <a:rPr sz="2400" spc="-15" dirty="0"/>
              <a:t>and</a:t>
            </a:r>
            <a:r>
              <a:rPr sz="2400" spc="-30" dirty="0"/>
              <a:t> </a:t>
            </a:r>
            <a:r>
              <a:rPr sz="2400" spc="-10" dirty="0"/>
              <a:t>‘benchmarking’</a:t>
            </a:r>
            <a:r>
              <a:rPr sz="2400" spc="-25" dirty="0"/>
              <a:t> </a:t>
            </a:r>
            <a:r>
              <a:rPr sz="2400" spc="40" dirty="0"/>
              <a:t>with</a:t>
            </a:r>
            <a:r>
              <a:rPr sz="2400" spc="-30" dirty="0"/>
              <a:t> </a:t>
            </a:r>
            <a:r>
              <a:rPr sz="2400" spc="-75" dirty="0"/>
              <a:t>resea</a:t>
            </a:r>
            <a:r>
              <a:rPr lang="en-US" sz="2400" spc="-75" dirty="0"/>
              <a:t>r</a:t>
            </a:r>
            <a:r>
              <a:rPr sz="2400" spc="-75" dirty="0"/>
              <a:t>ch</a:t>
            </a:r>
            <a:r>
              <a:rPr sz="2400" spc="-25" dirty="0"/>
              <a:t> </a:t>
            </a:r>
            <a:r>
              <a:rPr sz="2400" spc="15" dirty="0"/>
              <a:t>community </a:t>
            </a:r>
            <a:r>
              <a:rPr sz="2400" spc="-655" dirty="0"/>
              <a:t> </a:t>
            </a:r>
            <a:r>
              <a:rPr sz="2400" spc="-15" dirty="0"/>
              <a:t>and</a:t>
            </a:r>
            <a:r>
              <a:rPr sz="2400" spc="-40" dirty="0"/>
              <a:t> </a:t>
            </a:r>
            <a:r>
              <a:rPr sz="2400" spc="-30" dirty="0"/>
              <a:t>technical</a:t>
            </a:r>
            <a:r>
              <a:rPr sz="2400" spc="-35" dirty="0"/>
              <a:t> </a:t>
            </a:r>
            <a:r>
              <a:rPr sz="2400" spc="-30" dirty="0"/>
              <a:t>experts</a:t>
            </a:r>
            <a:r>
              <a:rPr sz="2400" spc="-35" dirty="0"/>
              <a:t> </a:t>
            </a:r>
            <a:r>
              <a:rPr sz="2400" spc="-25" dirty="0"/>
              <a:t>nationally,</a:t>
            </a:r>
            <a:r>
              <a:rPr sz="2400" spc="-20" dirty="0"/>
              <a:t> </a:t>
            </a:r>
            <a:r>
              <a:rPr sz="2400" spc="5" dirty="0"/>
              <a:t>internationally</a:t>
            </a:r>
            <a:r>
              <a:rPr sz="2400" spc="-20" dirty="0"/>
              <a:t> </a:t>
            </a:r>
            <a:r>
              <a:rPr sz="2400" spc="-229" dirty="0"/>
              <a:t>→</a:t>
            </a:r>
            <a:r>
              <a:rPr sz="2400" spc="-45" dirty="0"/>
              <a:t> </a:t>
            </a:r>
            <a:r>
              <a:rPr sz="2400" spc="-5" dirty="0"/>
              <a:t>proposed</a:t>
            </a:r>
            <a:r>
              <a:rPr sz="2400" spc="-35" dirty="0"/>
              <a:t> </a:t>
            </a:r>
            <a:r>
              <a:rPr sz="2400" spc="-20" dirty="0"/>
              <a:t>design</a:t>
            </a:r>
            <a:endParaRPr sz="2400" dirty="0"/>
          </a:p>
        </p:txBody>
      </p:sp>
      <p:grpSp>
        <p:nvGrpSpPr>
          <p:cNvPr id="3" name="object 3"/>
          <p:cNvGrpSpPr/>
          <p:nvPr/>
        </p:nvGrpSpPr>
        <p:grpSpPr>
          <a:xfrm>
            <a:off x="676853" y="2923786"/>
            <a:ext cx="9435465" cy="1623695"/>
            <a:chOff x="676853" y="2923786"/>
            <a:chExt cx="9435465" cy="1623695"/>
          </a:xfrm>
        </p:grpSpPr>
        <p:pic>
          <p:nvPicPr>
            <p:cNvPr id="4" name="object 4"/>
            <p:cNvPicPr/>
            <p:nvPr/>
          </p:nvPicPr>
          <p:blipFill>
            <a:blip r:embed="rId2" cstate="print"/>
            <a:stretch>
              <a:fillRect/>
            </a:stretch>
          </p:blipFill>
          <p:spPr>
            <a:xfrm>
              <a:off x="759442" y="2956030"/>
              <a:ext cx="9320231" cy="1558992"/>
            </a:xfrm>
            <a:prstGeom prst="rect">
              <a:avLst/>
            </a:prstGeom>
          </p:spPr>
        </p:pic>
        <p:sp>
          <p:nvSpPr>
            <p:cNvPr id="5" name="object 5"/>
            <p:cNvSpPr/>
            <p:nvPr/>
          </p:nvSpPr>
          <p:spPr>
            <a:xfrm>
              <a:off x="692975" y="2939908"/>
              <a:ext cx="9403080" cy="1591310"/>
            </a:xfrm>
            <a:custGeom>
              <a:avLst/>
              <a:gdLst/>
              <a:ahLst/>
              <a:cxnLst/>
              <a:rect l="l" t="t" r="r" b="b"/>
              <a:pathLst>
                <a:path w="9403080" h="1591310">
                  <a:moveTo>
                    <a:pt x="0" y="0"/>
                  </a:moveTo>
                  <a:lnTo>
                    <a:pt x="9402831" y="0"/>
                  </a:lnTo>
                  <a:lnTo>
                    <a:pt x="9402831" y="1591235"/>
                  </a:lnTo>
                  <a:lnTo>
                    <a:pt x="0" y="1591235"/>
                  </a:lnTo>
                  <a:lnTo>
                    <a:pt x="0" y="0"/>
                  </a:lnTo>
                  <a:close/>
                </a:path>
              </a:pathLst>
            </a:custGeom>
            <a:ln w="32244">
              <a:solidFill>
                <a:srgbClr val="009051"/>
              </a:solidFill>
            </a:ln>
          </p:spPr>
          <p:txBody>
            <a:bodyPr wrap="square" lIns="0" tIns="0" rIns="0" bIns="0" rtlCol="0"/>
            <a:lstStyle/>
            <a:p>
              <a:endParaRPr/>
            </a:p>
          </p:txBody>
        </p:sp>
      </p:grpSp>
      <p:grpSp>
        <p:nvGrpSpPr>
          <p:cNvPr id="6" name="object 6"/>
          <p:cNvGrpSpPr/>
          <p:nvPr/>
        </p:nvGrpSpPr>
        <p:grpSpPr>
          <a:xfrm>
            <a:off x="676853" y="4610679"/>
            <a:ext cx="9418955" cy="1246505"/>
            <a:chOff x="676853" y="4610679"/>
            <a:chExt cx="9418955" cy="1246505"/>
          </a:xfrm>
        </p:grpSpPr>
        <p:pic>
          <p:nvPicPr>
            <p:cNvPr id="7" name="object 7"/>
            <p:cNvPicPr/>
            <p:nvPr/>
          </p:nvPicPr>
          <p:blipFill>
            <a:blip r:embed="rId3" cstate="print"/>
            <a:stretch>
              <a:fillRect/>
            </a:stretch>
          </p:blipFill>
          <p:spPr>
            <a:xfrm>
              <a:off x="767832" y="4726734"/>
              <a:ext cx="9219667" cy="963829"/>
            </a:xfrm>
            <a:prstGeom prst="rect">
              <a:avLst/>
            </a:prstGeom>
          </p:spPr>
        </p:pic>
        <p:sp>
          <p:nvSpPr>
            <p:cNvPr id="8" name="object 8"/>
            <p:cNvSpPr/>
            <p:nvPr/>
          </p:nvSpPr>
          <p:spPr>
            <a:xfrm>
              <a:off x="692975" y="4626801"/>
              <a:ext cx="9386570" cy="1214120"/>
            </a:xfrm>
            <a:custGeom>
              <a:avLst/>
              <a:gdLst/>
              <a:ahLst/>
              <a:cxnLst/>
              <a:rect l="l" t="t" r="r" b="b"/>
              <a:pathLst>
                <a:path w="9386570" h="1214120">
                  <a:moveTo>
                    <a:pt x="0" y="0"/>
                  </a:moveTo>
                  <a:lnTo>
                    <a:pt x="9386160" y="0"/>
                  </a:lnTo>
                  <a:lnTo>
                    <a:pt x="9386160" y="1213982"/>
                  </a:lnTo>
                  <a:lnTo>
                    <a:pt x="0" y="1213982"/>
                  </a:lnTo>
                  <a:lnTo>
                    <a:pt x="0" y="0"/>
                  </a:lnTo>
                  <a:close/>
                </a:path>
              </a:pathLst>
            </a:custGeom>
            <a:ln w="32244">
              <a:solidFill>
                <a:srgbClr val="009051"/>
              </a:solidFill>
            </a:ln>
          </p:spPr>
          <p:txBody>
            <a:bodyPr wrap="square" lIns="0" tIns="0" rIns="0" bIns="0" rtlCol="0"/>
            <a:lstStyle/>
            <a:p>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32100" y="733425"/>
            <a:ext cx="4267200" cy="581569"/>
          </a:xfrm>
          <a:prstGeom prst="rect">
            <a:avLst/>
          </a:prstGeom>
        </p:spPr>
        <p:txBody>
          <a:bodyPr vert="horz" wrap="square" lIns="0" tIns="12065" rIns="0" bIns="0" rtlCol="0">
            <a:spAutoFit/>
          </a:bodyPr>
          <a:lstStyle/>
          <a:p>
            <a:pPr marL="12700">
              <a:lnSpc>
                <a:spcPct val="100000"/>
              </a:lnSpc>
              <a:spcBef>
                <a:spcPts val="95"/>
              </a:spcBef>
            </a:pPr>
            <a:r>
              <a:rPr lang="en-US" spc="-180" dirty="0"/>
              <a:t>Current Status</a:t>
            </a:r>
            <a:endParaRPr spc="-345" dirty="0"/>
          </a:p>
        </p:txBody>
      </p:sp>
      <p:sp>
        <p:nvSpPr>
          <p:cNvPr id="3" name="object 3"/>
          <p:cNvSpPr txBox="1"/>
          <p:nvPr/>
        </p:nvSpPr>
        <p:spPr>
          <a:xfrm>
            <a:off x="774700" y="1419225"/>
            <a:ext cx="9067800" cy="5589351"/>
          </a:xfrm>
          <a:prstGeom prst="rect">
            <a:avLst/>
          </a:prstGeom>
        </p:spPr>
        <p:txBody>
          <a:bodyPr vert="horz" wrap="square" lIns="0" tIns="15240" rIns="0" bIns="0" rtlCol="0">
            <a:spAutoFit/>
          </a:bodyPr>
          <a:lstStyle/>
          <a:p>
            <a:pPr marL="12700" marR="5080" lvl="0" indent="0" algn="just" defTabSz="914400" rtl="0" eaLnBrk="1" fontAlgn="auto" latinLnBrk="0" hangingPunct="1">
              <a:lnSpc>
                <a:spcPct val="99200"/>
              </a:lnSpc>
              <a:spcBef>
                <a:spcPts val="120"/>
              </a:spcBef>
              <a:spcAft>
                <a:spcPts val="0"/>
              </a:spcAft>
              <a:buClrTx/>
              <a:buSzTx/>
              <a:buFontTx/>
              <a:buNone/>
              <a:tabLst/>
              <a:defRPr/>
            </a:pPr>
            <a:r>
              <a:rPr kumimoji="0" lang="en-US" sz="2400" b="0" i="0" u="none" strike="noStrike" kern="1200" cap="none" spc="-100" normalizeH="0" baseline="0" noProof="0" dirty="0">
                <a:ln>
                  <a:noFill/>
                </a:ln>
                <a:solidFill>
                  <a:prstClr val="black"/>
                </a:solidFill>
                <a:effectLst/>
                <a:uLnTx/>
                <a:uFillTx/>
                <a:latin typeface="Arial"/>
                <a:ea typeface="+mn-ea"/>
                <a:cs typeface="Arial"/>
              </a:rPr>
              <a:t>ACCESS-NRI project has $7.6M funding from DESE for </a:t>
            </a:r>
            <a:r>
              <a:rPr lang="en-US" sz="2400" spc="-100" dirty="0">
                <a:solidFill>
                  <a:prstClr val="black"/>
                </a:solidFill>
                <a:latin typeface="Arial"/>
                <a:cs typeface="Arial"/>
              </a:rPr>
              <a:t>3 years (financial years 2020-21, 21-22, and 22-23). ANU is the Host Agency. A</a:t>
            </a:r>
            <a:r>
              <a:rPr kumimoji="0" lang="en-US" sz="2400" b="0" i="0" u="none" strike="noStrike" kern="1200" cap="none" spc="-100" normalizeH="0" baseline="0" noProof="0" dirty="0" err="1">
                <a:ln>
                  <a:noFill/>
                </a:ln>
                <a:solidFill>
                  <a:prstClr val="black"/>
                </a:solidFill>
                <a:effectLst/>
                <a:uLnTx/>
                <a:uFillTx/>
                <a:latin typeface="Arial"/>
                <a:ea typeface="+mn-ea"/>
                <a:cs typeface="Arial"/>
              </a:rPr>
              <a:t>dditional</a:t>
            </a:r>
            <a:r>
              <a:rPr kumimoji="0" lang="en-US" sz="2400" b="0" i="0" u="none" strike="noStrike" kern="1200" cap="none" spc="-100" normalizeH="0" baseline="0" noProof="0" dirty="0">
                <a:ln>
                  <a:noFill/>
                </a:ln>
                <a:solidFill>
                  <a:prstClr val="black"/>
                </a:solidFill>
                <a:effectLst/>
                <a:uLnTx/>
                <a:uFillTx/>
                <a:latin typeface="Arial"/>
                <a:ea typeface="+mn-ea"/>
                <a:cs typeface="Arial"/>
              </a:rPr>
              <a:t> cash/in-kind resources for the NRI were outlined by partners in the Scoping document budget. This partner cash/in-kind will be confirmed as part of the next NRI stages.</a:t>
            </a:r>
          </a:p>
          <a:p>
            <a:pPr marL="12700" marR="5080" lvl="0" indent="0" algn="just" defTabSz="914400" rtl="0" eaLnBrk="1" fontAlgn="auto" latinLnBrk="0" hangingPunct="1">
              <a:lnSpc>
                <a:spcPct val="99200"/>
              </a:lnSpc>
              <a:spcBef>
                <a:spcPts val="120"/>
              </a:spcBef>
              <a:spcAft>
                <a:spcPts val="0"/>
              </a:spcAft>
              <a:buClrTx/>
              <a:buSzTx/>
              <a:buFontTx/>
              <a:buNone/>
              <a:tabLst/>
              <a:defRPr/>
            </a:pPr>
            <a:endParaRPr lang="en-US" sz="2400" spc="-100" dirty="0">
              <a:solidFill>
                <a:prstClr val="black"/>
              </a:solidFill>
              <a:latin typeface="Arial"/>
              <a:cs typeface="Arial"/>
            </a:endParaRPr>
          </a:p>
          <a:p>
            <a:pPr marL="12700" marR="5080" lvl="0" indent="0" algn="just" defTabSz="914400" rtl="0" eaLnBrk="1" fontAlgn="auto" latinLnBrk="0" hangingPunct="1">
              <a:lnSpc>
                <a:spcPct val="99200"/>
              </a:lnSpc>
              <a:spcBef>
                <a:spcPts val="120"/>
              </a:spcBef>
              <a:spcAft>
                <a:spcPts val="0"/>
              </a:spcAft>
              <a:buClrTx/>
              <a:buSzTx/>
              <a:buFontTx/>
              <a:buNone/>
              <a:tabLst/>
              <a:defRPr/>
            </a:pPr>
            <a:r>
              <a:rPr kumimoji="0" lang="en-US" sz="2400" b="0" i="0" u="none" strike="noStrike" kern="1200" cap="none" spc="-100" normalizeH="0" baseline="0" noProof="0" dirty="0">
                <a:ln>
                  <a:noFill/>
                </a:ln>
                <a:solidFill>
                  <a:prstClr val="black"/>
                </a:solidFill>
                <a:effectLst/>
                <a:uLnTx/>
                <a:uFillTx/>
                <a:latin typeface="Arial"/>
                <a:ea typeface="+mn-ea"/>
                <a:cs typeface="Arial"/>
              </a:rPr>
              <a:t>Next few months (0-3):</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a:solidFill>
                  <a:prstClr val="black"/>
                </a:solidFill>
                <a:latin typeface="Arial"/>
                <a:cs typeface="Arial"/>
              </a:rPr>
              <a:t>Funding Agreement with ANU and DESE to be </a:t>
            </a:r>
            <a:r>
              <a:rPr lang="en-US" sz="2400" spc="-100" dirty="0" err="1">
                <a:solidFill>
                  <a:prstClr val="black"/>
                </a:solidFill>
                <a:latin typeface="Arial"/>
                <a:cs typeface="Arial"/>
              </a:rPr>
              <a:t>finalised</a:t>
            </a:r>
            <a:endParaRPr lang="en-US" sz="2400" spc="-100" dirty="0">
              <a:solidFill>
                <a:prstClr val="black"/>
              </a:solidFill>
              <a:latin typeface="Arial"/>
              <a:cs typeface="Arial"/>
            </a:endParaRP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kumimoji="0" lang="en-US" sz="2400" b="0" i="0" u="none" strike="noStrike" kern="1200" cap="none" spc="-100" normalizeH="0" baseline="0" noProof="0" dirty="0">
                <a:ln>
                  <a:noFill/>
                </a:ln>
                <a:solidFill>
                  <a:prstClr val="black"/>
                </a:solidFill>
                <a:effectLst/>
                <a:uLnTx/>
                <a:uFillTx/>
                <a:latin typeface="Arial"/>
                <a:ea typeface="+mn-ea"/>
                <a:cs typeface="Arial"/>
              </a:rPr>
              <a:t>Formal Collaboration Agreement to be agreed by ANU and partners*, with agreed budgets and commitments</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a:solidFill>
                  <a:prstClr val="black"/>
                </a:solidFill>
                <a:latin typeface="Arial"/>
                <a:cs typeface="Arial"/>
              </a:rPr>
              <a:t>Governance to be established - NRI Board and Scientific Advisory Group</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kumimoji="0" lang="en-US" sz="2400" b="0" i="0" u="none" strike="noStrike" kern="1200" cap="none" spc="-100" normalizeH="0" baseline="0" noProof="0" dirty="0">
                <a:ln>
                  <a:noFill/>
                </a:ln>
                <a:solidFill>
                  <a:prstClr val="black"/>
                </a:solidFill>
                <a:effectLst/>
                <a:uLnTx/>
                <a:uFillTx/>
                <a:latin typeface="Arial"/>
                <a:ea typeface="+mn-ea"/>
                <a:cs typeface="Arial"/>
              </a:rPr>
              <a:t>Merit-Allocation Review process* (*similar to NCI)</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a:solidFill>
                  <a:prstClr val="black"/>
                </a:solidFill>
                <a:latin typeface="Arial"/>
                <a:cs typeface="Arial"/>
              </a:rPr>
              <a:t>Interim Director and NRI Office support staff appointed, including comms/web site</a:t>
            </a:r>
            <a:endParaRPr kumimoji="0" sz="2400" b="0" i="0" u="none" strike="noStrike" kern="1200" cap="none" spc="0" normalizeH="0" baseline="0" noProof="0" dirty="0">
              <a:ln>
                <a:noFill/>
              </a:ln>
              <a:solidFill>
                <a:prstClr val="black"/>
              </a:solidFill>
              <a:effectLst/>
              <a:uLnTx/>
              <a:uFillTx/>
              <a:latin typeface="Arial"/>
              <a:ea typeface="+mn-ea"/>
              <a:cs typeface="Arial"/>
            </a:endParaRPr>
          </a:p>
        </p:txBody>
      </p:sp>
    </p:spTree>
    <p:extLst>
      <p:ext uri="{BB962C8B-B14F-4D97-AF65-F5344CB8AC3E}">
        <p14:creationId xmlns:p14="http://schemas.microsoft.com/office/powerpoint/2010/main" val="3804798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32100" y="733425"/>
            <a:ext cx="4267200" cy="581569"/>
          </a:xfrm>
          <a:prstGeom prst="rect">
            <a:avLst/>
          </a:prstGeom>
        </p:spPr>
        <p:txBody>
          <a:bodyPr vert="horz" wrap="square" lIns="0" tIns="12065" rIns="0" bIns="0" rtlCol="0">
            <a:spAutoFit/>
          </a:bodyPr>
          <a:lstStyle/>
          <a:p>
            <a:pPr marL="12700">
              <a:lnSpc>
                <a:spcPct val="100000"/>
              </a:lnSpc>
              <a:spcBef>
                <a:spcPts val="95"/>
              </a:spcBef>
            </a:pPr>
            <a:r>
              <a:rPr lang="en-US" spc="-180" dirty="0"/>
              <a:t>Next steps</a:t>
            </a:r>
            <a:endParaRPr spc="-345" dirty="0"/>
          </a:p>
        </p:txBody>
      </p:sp>
      <p:sp>
        <p:nvSpPr>
          <p:cNvPr id="3" name="object 3"/>
          <p:cNvSpPr txBox="1"/>
          <p:nvPr/>
        </p:nvSpPr>
        <p:spPr>
          <a:xfrm>
            <a:off x="774700" y="1419225"/>
            <a:ext cx="9067800" cy="5967788"/>
          </a:xfrm>
          <a:prstGeom prst="rect">
            <a:avLst/>
          </a:prstGeom>
        </p:spPr>
        <p:txBody>
          <a:bodyPr vert="horz" wrap="square" lIns="0" tIns="15240" rIns="0" bIns="0" rtlCol="0">
            <a:spAutoFit/>
          </a:bodyPr>
          <a:lstStyle/>
          <a:p>
            <a:pPr marL="12700" marR="5080" lvl="0" indent="0" algn="just" defTabSz="914400" rtl="0" eaLnBrk="1" fontAlgn="auto" latinLnBrk="0" hangingPunct="1">
              <a:lnSpc>
                <a:spcPct val="99200"/>
              </a:lnSpc>
              <a:spcBef>
                <a:spcPts val="120"/>
              </a:spcBef>
              <a:spcAft>
                <a:spcPts val="0"/>
              </a:spcAft>
              <a:buClrTx/>
              <a:buSzTx/>
              <a:buFontTx/>
              <a:buNone/>
              <a:tabLst/>
              <a:defRPr/>
            </a:pPr>
            <a:r>
              <a:rPr kumimoji="0" lang="en-US" sz="2400" b="0" i="0" u="none" strike="noStrike" kern="1200" cap="none" spc="-100" normalizeH="0" baseline="0" noProof="0" dirty="0">
                <a:ln>
                  <a:noFill/>
                </a:ln>
                <a:solidFill>
                  <a:prstClr val="black"/>
                </a:solidFill>
                <a:effectLst/>
                <a:uLnTx/>
                <a:uFillTx/>
                <a:latin typeface="Arial"/>
                <a:ea typeface="+mn-ea"/>
                <a:cs typeface="Arial"/>
              </a:rPr>
              <a:t>Next months (0-6):</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err="1">
                <a:solidFill>
                  <a:prstClr val="black"/>
                </a:solidFill>
                <a:latin typeface="Arial"/>
                <a:cs typeface="Arial"/>
              </a:rPr>
              <a:t>Yr</a:t>
            </a:r>
            <a:r>
              <a:rPr lang="en-US" sz="2400" spc="-100" dirty="0">
                <a:solidFill>
                  <a:prstClr val="black"/>
                </a:solidFill>
                <a:latin typeface="Arial"/>
                <a:cs typeface="Arial"/>
              </a:rPr>
              <a:t> 1 Activity Plan required</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a:solidFill>
                  <a:prstClr val="black"/>
                </a:solidFill>
                <a:latin typeface="Arial"/>
                <a:cs typeface="Arial"/>
              </a:rPr>
              <a:t>Some NRI staff to be appointed/seconded -&gt; key Group Leader/Team Leader and software engineers/developers/programmers (up to about 10-12 FTE by Year 1) - PDs written for employment at ANU</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a:solidFill>
                  <a:prstClr val="black"/>
                </a:solidFill>
                <a:latin typeface="Arial"/>
                <a:cs typeface="Arial"/>
              </a:rPr>
              <a:t> One team for science community; one team for code </a:t>
            </a:r>
            <a:r>
              <a:rPr lang="en-US" sz="2400" spc="-100" dirty="0" err="1">
                <a:solidFill>
                  <a:prstClr val="black"/>
                </a:solidFill>
                <a:latin typeface="Arial"/>
                <a:cs typeface="Arial"/>
              </a:rPr>
              <a:t>optimisation</a:t>
            </a:r>
            <a:r>
              <a:rPr lang="en-US" sz="2400" spc="-100" dirty="0">
                <a:solidFill>
                  <a:prstClr val="black"/>
                </a:solidFill>
                <a:latin typeface="Arial"/>
                <a:cs typeface="Arial"/>
              </a:rPr>
              <a:t>, documentation, data sets - </a:t>
            </a:r>
            <a:r>
              <a:rPr lang="en-US" sz="2400" spc="-100" dirty="0" err="1">
                <a:solidFill>
                  <a:prstClr val="black"/>
                </a:solidFill>
                <a:latin typeface="Arial"/>
                <a:cs typeface="Arial"/>
              </a:rPr>
              <a:t>tbd</a:t>
            </a:r>
            <a:r>
              <a:rPr lang="en-US" sz="2400" spc="-100" dirty="0">
                <a:solidFill>
                  <a:prstClr val="black"/>
                </a:solidFill>
                <a:latin typeface="Arial"/>
                <a:cs typeface="Arial"/>
              </a:rPr>
              <a:t>.</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a:solidFill>
                  <a:prstClr val="black"/>
                </a:solidFill>
                <a:latin typeface="Arial"/>
                <a:cs typeface="Arial"/>
              </a:rPr>
              <a:t>Training and skills development program?</a:t>
            </a:r>
          </a:p>
          <a:p>
            <a:pPr marL="355600" marR="5080" lvl="0" indent="-342900" algn="just">
              <a:lnSpc>
                <a:spcPct val="99200"/>
              </a:lnSpc>
              <a:spcBef>
                <a:spcPts val="120"/>
              </a:spcBef>
              <a:buFontTx/>
              <a:buChar char="-"/>
            </a:pPr>
            <a:r>
              <a:rPr lang="en-US" sz="2400" spc="-100" dirty="0">
                <a:solidFill>
                  <a:prstClr val="black"/>
                </a:solidFill>
                <a:latin typeface="Arial"/>
                <a:cs typeface="Arial"/>
              </a:rPr>
              <a:t>Engage with National Research Infrastructure Roadmap - </a:t>
            </a:r>
            <a:r>
              <a:rPr lang="en-US" sz="2400" spc="-100" dirty="0">
                <a:solidFill>
                  <a:prstClr val="black"/>
                </a:solidFill>
                <a:latin typeface="Arial"/>
                <a:cs typeface="Arial"/>
                <a:hlinkClick r:id="rId2"/>
              </a:rPr>
              <a:t>https://2021nriroadmap.dese.gov.au/</a:t>
            </a:r>
            <a:r>
              <a:rPr lang="en-US" sz="2400" spc="-100" dirty="0">
                <a:solidFill>
                  <a:prstClr val="black"/>
                </a:solidFill>
                <a:latin typeface="Arial"/>
                <a:cs typeface="Arial"/>
              </a:rPr>
              <a:t> </a:t>
            </a:r>
          </a:p>
          <a:p>
            <a:pPr marL="355600" marR="5080" indent="-342900" algn="just">
              <a:lnSpc>
                <a:spcPct val="99200"/>
              </a:lnSpc>
              <a:spcBef>
                <a:spcPts val="120"/>
              </a:spcBef>
              <a:buFontTx/>
              <a:buChar char="-"/>
            </a:pPr>
            <a:r>
              <a:rPr lang="en-US" sz="2400" spc="-100" dirty="0">
                <a:solidFill>
                  <a:prstClr val="black"/>
                </a:solidFill>
                <a:latin typeface="Arial"/>
                <a:cs typeface="Arial"/>
              </a:rPr>
              <a:t>Engage with relevant Govt Departments - DESE, DEWA, …. for end-user benefit : </a:t>
            </a:r>
            <a:r>
              <a:rPr lang="en-AU" sz="2400" dirty="0">
                <a:latin typeface="Calibri" panose="020F0502020204030204" pitchFamily="34" charset="0"/>
                <a:ea typeface="Calibri" panose="020F0502020204030204" pitchFamily="34" charset="0"/>
                <a:cs typeface="Times New Roman" panose="02020603050405020304" pitchFamily="18" charset="0"/>
              </a:rPr>
              <a:t>National Climate Resilience and Adaptation Strategy, new Australian Climate Service, NESP2, plus a range of other climate related initiatives across oceans, blue carbon, soils and biodiversity</a:t>
            </a:r>
            <a:r>
              <a:rPr lang="en-AU" sz="2400" dirty="0"/>
              <a:t> </a:t>
            </a:r>
            <a:r>
              <a:rPr lang="en-AU" sz="2400" dirty="0">
                <a:latin typeface="Calibri" panose="020F0502020204030204" pitchFamily="34" charset="0"/>
                <a:ea typeface="Calibri" panose="020F0502020204030204" pitchFamily="34" charset="0"/>
                <a:cs typeface="Times New Roman" panose="02020603050405020304" pitchFamily="18" charset="0"/>
              </a:rPr>
              <a:t> </a:t>
            </a:r>
            <a:endParaRPr lang="en-US" sz="2400" spc="-100" dirty="0">
              <a:solidFill>
                <a:prstClr val="black"/>
              </a:solidFill>
              <a:latin typeface="Arial"/>
              <a:cs typeface="Arial"/>
            </a:endParaRPr>
          </a:p>
          <a:p>
            <a:pPr marL="355600" marR="5080" lvl="0" indent="-342900" algn="just">
              <a:lnSpc>
                <a:spcPct val="99200"/>
              </a:lnSpc>
              <a:spcBef>
                <a:spcPts val="120"/>
              </a:spcBef>
              <a:buFontTx/>
              <a:buChar char="-"/>
            </a:pPr>
            <a:endParaRPr lang="en-US" sz="2400" spc="-100" dirty="0">
              <a:solidFill>
                <a:prstClr val="black"/>
              </a:solidFill>
              <a:latin typeface="Arial"/>
              <a:cs typeface="Arial"/>
            </a:endParaRP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endParaRPr kumimoji="0" sz="2400" b="0" i="0" u="none" strike="noStrike" kern="1200" cap="none" spc="0" normalizeH="0" baseline="0" noProof="0" dirty="0">
              <a:ln>
                <a:noFill/>
              </a:ln>
              <a:solidFill>
                <a:prstClr val="black"/>
              </a:solidFill>
              <a:effectLst/>
              <a:uLnTx/>
              <a:uFillTx/>
              <a:latin typeface="Arial"/>
              <a:ea typeface="+mn-ea"/>
              <a:cs typeface="Arial"/>
            </a:endParaRPr>
          </a:p>
        </p:txBody>
      </p:sp>
    </p:spTree>
    <p:extLst>
      <p:ext uri="{BB962C8B-B14F-4D97-AF65-F5344CB8AC3E}">
        <p14:creationId xmlns:p14="http://schemas.microsoft.com/office/powerpoint/2010/main" val="1003817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32100" y="588169"/>
            <a:ext cx="4267200" cy="581569"/>
          </a:xfrm>
          <a:prstGeom prst="rect">
            <a:avLst/>
          </a:prstGeom>
        </p:spPr>
        <p:txBody>
          <a:bodyPr vert="horz" wrap="square" lIns="0" tIns="12065" rIns="0" bIns="0" rtlCol="0">
            <a:spAutoFit/>
          </a:bodyPr>
          <a:lstStyle/>
          <a:p>
            <a:pPr marL="12700">
              <a:lnSpc>
                <a:spcPct val="100000"/>
              </a:lnSpc>
              <a:spcBef>
                <a:spcPts val="95"/>
              </a:spcBef>
            </a:pPr>
            <a:r>
              <a:rPr lang="en-US" spc="-180" dirty="0"/>
              <a:t>Future plans</a:t>
            </a:r>
            <a:endParaRPr spc="-345" dirty="0"/>
          </a:p>
        </p:txBody>
      </p:sp>
      <p:sp>
        <p:nvSpPr>
          <p:cNvPr id="3" name="object 3"/>
          <p:cNvSpPr txBox="1"/>
          <p:nvPr/>
        </p:nvSpPr>
        <p:spPr>
          <a:xfrm>
            <a:off x="812800" y="1314994"/>
            <a:ext cx="9067800" cy="2625975"/>
          </a:xfrm>
          <a:prstGeom prst="rect">
            <a:avLst/>
          </a:prstGeom>
        </p:spPr>
        <p:txBody>
          <a:bodyPr vert="horz" wrap="square" lIns="0" tIns="15240" rIns="0" bIns="0" rtlCol="0">
            <a:spAutoFit/>
          </a:bodyPr>
          <a:lstStyle/>
          <a:p>
            <a:pPr marL="12700" marR="5080" lvl="0" indent="0" algn="just" defTabSz="914400" rtl="0" eaLnBrk="1" fontAlgn="auto" latinLnBrk="0" hangingPunct="1">
              <a:lnSpc>
                <a:spcPct val="99200"/>
              </a:lnSpc>
              <a:spcBef>
                <a:spcPts val="120"/>
              </a:spcBef>
              <a:spcAft>
                <a:spcPts val="0"/>
              </a:spcAft>
              <a:buClrTx/>
              <a:buSzTx/>
              <a:buFontTx/>
              <a:buNone/>
              <a:tabLst/>
              <a:defRPr/>
            </a:pPr>
            <a:r>
              <a:rPr kumimoji="0" lang="en-US" sz="2400" b="0" i="0" u="none" strike="noStrike" kern="1200" cap="none" spc="-100" normalizeH="0" baseline="0" noProof="0" dirty="0">
                <a:ln>
                  <a:noFill/>
                </a:ln>
                <a:solidFill>
                  <a:prstClr val="black"/>
                </a:solidFill>
                <a:effectLst/>
                <a:uLnTx/>
                <a:uFillTx/>
                <a:latin typeface="Arial"/>
                <a:ea typeface="+mn-ea"/>
                <a:cs typeface="Arial"/>
              </a:rPr>
              <a:t>Current NRI period (within 36 months):</a:t>
            </a:r>
          </a:p>
          <a:p>
            <a:pPr marL="355600" marR="5080" indent="-342900" algn="just">
              <a:lnSpc>
                <a:spcPct val="99200"/>
              </a:lnSpc>
              <a:spcBef>
                <a:spcPts val="120"/>
              </a:spcBef>
              <a:buFontTx/>
              <a:buChar char="-"/>
            </a:pPr>
            <a:r>
              <a:rPr lang="en-US" sz="2400" spc="-100" dirty="0">
                <a:solidFill>
                  <a:prstClr val="black"/>
                </a:solidFill>
                <a:latin typeface="Arial"/>
                <a:cs typeface="Arial"/>
              </a:rPr>
              <a:t>Full NRI FTE employed</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a:solidFill>
                  <a:prstClr val="black"/>
                </a:solidFill>
                <a:latin typeface="Arial"/>
                <a:cs typeface="Arial"/>
              </a:rPr>
              <a:t>ACCESS to be model of choice with current models (CM2 and ESM1.5) to be strongly supported</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r>
              <a:rPr lang="en-US" sz="2400" spc="-100" dirty="0">
                <a:solidFill>
                  <a:prstClr val="black"/>
                </a:solidFill>
                <a:latin typeface="Arial"/>
                <a:cs typeface="Arial"/>
              </a:rPr>
              <a:t>NRI </a:t>
            </a:r>
            <a:r>
              <a:rPr lang="en-US" sz="2400" spc="-100" dirty="0" err="1">
                <a:solidFill>
                  <a:prstClr val="black"/>
                </a:solidFill>
                <a:latin typeface="Arial"/>
                <a:cs typeface="Arial"/>
              </a:rPr>
              <a:t>recognised</a:t>
            </a:r>
            <a:r>
              <a:rPr lang="en-US" sz="2400" spc="-100" dirty="0">
                <a:solidFill>
                  <a:prstClr val="black"/>
                </a:solidFill>
                <a:latin typeface="Arial"/>
                <a:cs typeface="Arial"/>
              </a:rPr>
              <a:t> as essential National Infrastructure with ongoing funding, delivering products for science and Govt users</a:t>
            </a:r>
          </a:p>
          <a:p>
            <a:pPr marL="355600" marR="5080" lvl="0" indent="-342900" algn="just" defTabSz="914400" rtl="0" eaLnBrk="1" fontAlgn="auto" latinLnBrk="0" hangingPunct="1">
              <a:lnSpc>
                <a:spcPct val="99200"/>
              </a:lnSpc>
              <a:spcBef>
                <a:spcPts val="120"/>
              </a:spcBef>
              <a:spcAft>
                <a:spcPts val="0"/>
              </a:spcAft>
              <a:buClrTx/>
              <a:buSzTx/>
              <a:buFontTx/>
              <a:buChar char="-"/>
              <a:tabLst/>
              <a:defRPr/>
            </a:pPr>
            <a:endParaRPr kumimoji="0" sz="2400" b="0" i="0" u="none" strike="noStrike" kern="1200" cap="none" spc="0" normalizeH="0" baseline="0" noProof="0" dirty="0">
              <a:ln>
                <a:noFill/>
              </a:ln>
              <a:solidFill>
                <a:prstClr val="black"/>
              </a:solidFill>
              <a:effectLst/>
              <a:uLnTx/>
              <a:uFillTx/>
              <a:latin typeface="Arial"/>
              <a:ea typeface="+mn-ea"/>
              <a:cs typeface="Arial"/>
            </a:endParaRPr>
          </a:p>
        </p:txBody>
      </p:sp>
      <p:sp>
        <p:nvSpPr>
          <p:cNvPr id="4" name="Rectangle 3">
            <a:extLst>
              <a:ext uri="{FF2B5EF4-FFF2-40B4-BE49-F238E27FC236}">
                <a16:creationId xmlns:a16="http://schemas.microsoft.com/office/drawing/2014/main" id="{E1A622BA-6B6F-B14D-996F-1C421D4C8F4D}"/>
              </a:ext>
            </a:extLst>
          </p:cNvPr>
          <p:cNvSpPr/>
          <p:nvPr/>
        </p:nvSpPr>
        <p:spPr>
          <a:xfrm>
            <a:off x="2603500" y="4086225"/>
            <a:ext cx="6248399" cy="661720"/>
          </a:xfrm>
          <a:prstGeom prst="rect">
            <a:avLst/>
          </a:prstGeom>
        </p:spPr>
        <p:txBody>
          <a:bodyPr wrap="square">
            <a:spAutoFit/>
          </a:bodyPr>
          <a:lstStyle/>
          <a:p>
            <a:r>
              <a:rPr lang="en-US" sz="3700" spc="-180" dirty="0">
                <a:latin typeface="Arial" panose="020B0604020202020204" pitchFamily="34" charset="0"/>
                <a:cs typeface="Arial" panose="020B0604020202020204" pitchFamily="34" charset="0"/>
              </a:rPr>
              <a:t>Open questions</a:t>
            </a:r>
            <a:endParaRPr lang="en-US" sz="3700" dirty="0">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F48D3E07-7BCD-6240-9822-F5C6446B017A}"/>
              </a:ext>
            </a:extLst>
          </p:cNvPr>
          <p:cNvSpPr/>
          <p:nvPr/>
        </p:nvSpPr>
        <p:spPr>
          <a:xfrm>
            <a:off x="795020" y="4749849"/>
            <a:ext cx="9276080" cy="2337307"/>
          </a:xfrm>
          <a:prstGeom prst="rect">
            <a:avLst/>
          </a:prstGeom>
        </p:spPr>
        <p:txBody>
          <a:bodyPr wrap="square">
            <a:spAutoFit/>
          </a:bodyPr>
          <a:lstStyle/>
          <a:p>
            <a:pPr marL="355600" marR="5080" indent="-342900" algn="just">
              <a:lnSpc>
                <a:spcPct val="99200"/>
              </a:lnSpc>
              <a:spcBef>
                <a:spcPts val="120"/>
              </a:spcBef>
              <a:buFontTx/>
              <a:buChar char="-"/>
            </a:pPr>
            <a:r>
              <a:rPr lang="en-US" sz="2400" spc="-100" dirty="0">
                <a:solidFill>
                  <a:prstClr val="black"/>
                </a:solidFill>
                <a:latin typeface="Arial"/>
                <a:cs typeface="Arial"/>
              </a:rPr>
              <a:t>Is ACCESS-NRI </a:t>
            </a:r>
            <a:r>
              <a:rPr lang="en-US" sz="2400" spc="-100" dirty="0" err="1">
                <a:solidFill>
                  <a:prstClr val="black"/>
                </a:solidFill>
                <a:latin typeface="Arial"/>
                <a:cs typeface="Arial"/>
              </a:rPr>
              <a:t>recognisable</a:t>
            </a:r>
            <a:r>
              <a:rPr lang="en-US" sz="2400" spc="-100" dirty="0">
                <a:solidFill>
                  <a:prstClr val="black"/>
                </a:solidFill>
                <a:latin typeface="Arial"/>
                <a:cs typeface="Arial"/>
              </a:rPr>
              <a:t> beyond the community?</a:t>
            </a:r>
          </a:p>
          <a:p>
            <a:pPr marL="355600" marR="5080" lvl="0" indent="-342900" algn="just">
              <a:lnSpc>
                <a:spcPct val="99200"/>
              </a:lnSpc>
              <a:spcBef>
                <a:spcPts val="120"/>
              </a:spcBef>
              <a:buFontTx/>
              <a:buChar char="-"/>
              <a:defRPr/>
            </a:pPr>
            <a:r>
              <a:rPr lang="en-US" sz="2400" spc="-100" dirty="0">
                <a:solidFill>
                  <a:prstClr val="black"/>
                </a:solidFill>
                <a:latin typeface="Arial"/>
                <a:cs typeface="Arial"/>
              </a:rPr>
              <a:t>Develop a “</a:t>
            </a:r>
            <a:r>
              <a:rPr lang="en-US" sz="2400" spc="-100" dirty="0" err="1">
                <a:solidFill>
                  <a:prstClr val="black"/>
                </a:solidFill>
                <a:latin typeface="Arial"/>
                <a:cs typeface="Arial"/>
              </a:rPr>
              <a:t>MarVL</a:t>
            </a:r>
            <a:r>
              <a:rPr lang="en-US" sz="2400" spc="-100" dirty="0">
                <a:solidFill>
                  <a:prstClr val="black"/>
                </a:solidFill>
                <a:latin typeface="Arial"/>
                <a:cs typeface="Arial"/>
              </a:rPr>
              <a:t>” equivalent for ACCESS?</a:t>
            </a:r>
          </a:p>
          <a:p>
            <a:pPr marL="355600" marR="5080" lvl="0" indent="-342900" algn="just">
              <a:lnSpc>
                <a:spcPct val="99200"/>
              </a:lnSpc>
              <a:spcBef>
                <a:spcPts val="120"/>
              </a:spcBef>
              <a:buFontTx/>
              <a:buChar char="-"/>
              <a:defRPr/>
            </a:pPr>
            <a:r>
              <a:rPr lang="en-US" sz="2400" spc="-100" dirty="0">
                <a:solidFill>
                  <a:prstClr val="black"/>
                </a:solidFill>
                <a:latin typeface="Arial"/>
                <a:cs typeface="Arial"/>
              </a:rPr>
              <a:t>What have the broad community used ACCESS for - datasets, code? -&gt; construct an inventory and library</a:t>
            </a:r>
          </a:p>
          <a:p>
            <a:pPr marL="355600" marR="5080" lvl="0" indent="-342900" algn="just">
              <a:lnSpc>
                <a:spcPct val="99200"/>
              </a:lnSpc>
              <a:spcBef>
                <a:spcPts val="120"/>
              </a:spcBef>
              <a:buFontTx/>
              <a:buChar char="-"/>
              <a:defRPr/>
            </a:pPr>
            <a:r>
              <a:rPr lang="en-US" sz="2400" spc="-100" dirty="0">
                <a:solidFill>
                  <a:prstClr val="black"/>
                </a:solidFill>
                <a:latin typeface="Arial"/>
                <a:cs typeface="Arial"/>
              </a:rPr>
              <a:t>How best to communicate?</a:t>
            </a:r>
          </a:p>
          <a:p>
            <a:pPr marL="355600" marR="5080" lvl="0" indent="-342900" algn="just">
              <a:lnSpc>
                <a:spcPct val="99200"/>
              </a:lnSpc>
              <a:spcBef>
                <a:spcPts val="120"/>
              </a:spcBef>
              <a:buFontTx/>
              <a:buChar char="-"/>
              <a:defRPr/>
            </a:pPr>
            <a:r>
              <a:rPr lang="en-US" sz="2400" spc="-100" dirty="0">
                <a:solidFill>
                  <a:prstClr val="black"/>
                </a:solidFill>
                <a:latin typeface="Arial"/>
                <a:cs typeface="Arial"/>
              </a:rPr>
              <a:t>What other parts of the ESM are needed - cryosphere? Hydrology?</a:t>
            </a:r>
          </a:p>
        </p:txBody>
      </p:sp>
    </p:spTree>
    <p:extLst>
      <p:ext uri="{BB962C8B-B14F-4D97-AF65-F5344CB8AC3E}">
        <p14:creationId xmlns:p14="http://schemas.microsoft.com/office/powerpoint/2010/main" val="3926111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ACAF4E-514F-A442-829C-C5FC179CCC6D}"/>
              </a:ext>
            </a:extLst>
          </p:cNvPr>
          <p:cNvPicPr>
            <a:picLocks noChangeAspect="1"/>
          </p:cNvPicPr>
          <p:nvPr/>
        </p:nvPicPr>
        <p:blipFill>
          <a:blip r:embed="rId2"/>
          <a:stretch>
            <a:fillRect/>
          </a:stretch>
        </p:blipFill>
        <p:spPr>
          <a:xfrm>
            <a:off x="304800" y="0"/>
            <a:ext cx="10083800" cy="7562850"/>
          </a:xfrm>
          <a:prstGeom prst="rect">
            <a:avLst/>
          </a:prstGeom>
        </p:spPr>
      </p:pic>
    </p:spTree>
    <p:extLst>
      <p:ext uri="{BB962C8B-B14F-4D97-AF65-F5344CB8AC3E}">
        <p14:creationId xmlns:p14="http://schemas.microsoft.com/office/powerpoint/2010/main" val="17814230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559</TotalTime>
  <Words>745</Words>
  <Application>Microsoft Macintosh PowerPoint</Application>
  <PresentationFormat>Custom</PresentationFormat>
  <Paragraphs>46</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ACCESS-NRI What it is, Current status and plans</vt:lpstr>
      <vt:lpstr>What is ACCESS-NRI</vt:lpstr>
      <vt:lpstr>ACCESS-NRI aims to:</vt:lpstr>
      <vt:lpstr>PowerPoint Presentation</vt:lpstr>
      <vt:lpstr>Scoping Study - Chaired by Greg Ayers after wide consultation and ‘benchmarking’ with research community  and technical experts nationally, internationally → proposed design</vt:lpstr>
      <vt:lpstr>Current Status</vt:lpstr>
      <vt:lpstr>Next steps</vt:lpstr>
      <vt:lpstr>Future plans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3 - Ayers_ACCESS-NRI</dc:title>
  <dc:creator>Tim Pugh</dc:creator>
  <cp:lastModifiedBy>Richard Coleman</cp:lastModifiedBy>
  <cp:revision>35</cp:revision>
  <cp:lastPrinted>2021-06-08T02:56:18Z</cp:lastPrinted>
  <dcterms:created xsi:type="dcterms:W3CDTF">2021-06-07T04:45:01Z</dcterms:created>
  <dcterms:modified xsi:type="dcterms:W3CDTF">2021-06-08T03:52:19Z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2020-11-24T00:00:00Z</vt:filetime>
  </property>
  <property fmtid="{D5CDD505-2E9C-101B-9397-08002B2CF9AE}" pid="3" name="Creator">
    <vt:lpwstr>PowerPoint</vt:lpwstr>
  </property>
  <property fmtid="{D5CDD505-2E9C-101B-9397-08002B2CF9AE}" pid="4" name="LastSaved">
    <vt:filetime>2021-06-07T00:00:00Z</vt:filetime>
  </property>
</Properties>
</file>